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59"/>
  </p:notesMasterIdLst>
  <p:handoutMasterIdLst>
    <p:handoutMasterId r:id="rId60"/>
  </p:handoutMasterIdLst>
  <p:sldIdLst>
    <p:sldId id="1331" r:id="rId2"/>
    <p:sldId id="1332" r:id="rId3"/>
    <p:sldId id="1333" r:id="rId4"/>
    <p:sldId id="1334" r:id="rId5"/>
    <p:sldId id="1335" r:id="rId6"/>
    <p:sldId id="1336" r:id="rId7"/>
    <p:sldId id="1337" r:id="rId8"/>
    <p:sldId id="1338" r:id="rId9"/>
    <p:sldId id="1339" r:id="rId10"/>
    <p:sldId id="1340" r:id="rId11"/>
    <p:sldId id="1341" r:id="rId12"/>
    <p:sldId id="1342" r:id="rId13"/>
    <p:sldId id="1407" r:id="rId14"/>
    <p:sldId id="1343" r:id="rId15"/>
    <p:sldId id="1344" r:id="rId16"/>
    <p:sldId id="1345" r:id="rId17"/>
    <p:sldId id="1346" r:id="rId18"/>
    <p:sldId id="1347" r:id="rId19"/>
    <p:sldId id="1348" r:id="rId20"/>
    <p:sldId id="1349" r:id="rId21"/>
    <p:sldId id="1350" r:id="rId22"/>
    <p:sldId id="1351" r:id="rId23"/>
    <p:sldId id="1352" r:id="rId24"/>
    <p:sldId id="1353" r:id="rId25"/>
    <p:sldId id="1354" r:id="rId26"/>
    <p:sldId id="1355" r:id="rId27"/>
    <p:sldId id="1356" r:id="rId28"/>
    <p:sldId id="1357" r:id="rId29"/>
    <p:sldId id="1358" r:id="rId30"/>
    <p:sldId id="1359" r:id="rId31"/>
    <p:sldId id="1360" r:id="rId32"/>
    <p:sldId id="1361" r:id="rId33"/>
    <p:sldId id="1362" r:id="rId34"/>
    <p:sldId id="1363" r:id="rId35"/>
    <p:sldId id="1364" r:id="rId36"/>
    <p:sldId id="1365" r:id="rId37"/>
    <p:sldId id="1430" r:id="rId38"/>
    <p:sldId id="1421" r:id="rId39"/>
    <p:sldId id="1422" r:id="rId40"/>
    <p:sldId id="1366" r:id="rId41"/>
    <p:sldId id="1367" r:id="rId42"/>
    <p:sldId id="1368" r:id="rId43"/>
    <p:sldId id="1426" r:id="rId44"/>
    <p:sldId id="1369" r:id="rId45"/>
    <p:sldId id="1370" r:id="rId46"/>
    <p:sldId id="1371" r:id="rId47"/>
    <p:sldId id="1425" r:id="rId48"/>
    <p:sldId id="1428" r:id="rId49"/>
    <p:sldId id="1429" r:id="rId50"/>
    <p:sldId id="1372" r:id="rId51"/>
    <p:sldId id="1373" r:id="rId52"/>
    <p:sldId id="1377" r:id="rId53"/>
    <p:sldId id="1378" r:id="rId54"/>
    <p:sldId id="1374" r:id="rId55"/>
    <p:sldId id="1375" r:id="rId56"/>
    <p:sldId id="1376" r:id="rId57"/>
    <p:sldId id="1330" r:id="rId58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61"/>
    </p:embeddedFont>
    <p:embeddedFont>
      <p:font typeface="HY헤드라인M" panose="02030600000101010101" pitchFamily="18" charset="-127"/>
      <p:regular r:id="rId62"/>
    </p:embeddedFont>
    <p:embeddedFont>
      <p:font typeface="나눔바른고딕" panose="020B0603020101020101" pitchFamily="50" charset="-127"/>
      <p:regular r:id="rId63"/>
      <p:bold r:id="rId64"/>
    </p:embeddedFont>
    <p:embeddedFont>
      <p:font typeface="나눔스퀘어라운드 Bold" panose="020B0600000101010101" charset="0"/>
      <p:bold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7F"/>
    <a:srgbClr val="0B6C97"/>
    <a:srgbClr val="9FA1A0"/>
    <a:srgbClr val="000000"/>
    <a:srgbClr val="F95135"/>
    <a:srgbClr val="CCCCFF"/>
    <a:srgbClr val="FFFFFF"/>
    <a:srgbClr val="009999"/>
    <a:srgbClr val="109BDA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9DF95-A11D-40EE-A72E-79C0667CCE89}" v="84" dt="2019-03-22T01:43:41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3" autoAdjust="0"/>
    <p:restoredTop sz="95262" autoAdjust="0"/>
  </p:normalViewPr>
  <p:slideViewPr>
    <p:cSldViewPr showGuides="1">
      <p:cViewPr>
        <p:scale>
          <a:sx n="200" d="100"/>
          <a:sy n="200" d="100"/>
        </p:scale>
        <p:origin x="-186" y="-960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53D9DF95-A11D-40EE-A72E-79C0667CCE89}"/>
    <pc:docChg chg="custSel modSld">
      <pc:chgData name="김효관" userId="5d412245-c878-4bfb-b3ad-7c3e81fe34ff" providerId="ADAL" clId="{53D9DF95-A11D-40EE-A72E-79C0667CCE89}" dt="2019-03-27T07:37:31.100" v="290" actId="20577"/>
      <pc:docMkLst>
        <pc:docMk/>
      </pc:docMkLst>
      <pc:sldChg chg="modSp">
        <pc:chgData name="김효관" userId="5d412245-c878-4bfb-b3ad-7c3e81fe34ff" providerId="ADAL" clId="{53D9DF95-A11D-40EE-A72E-79C0667CCE89}" dt="2019-03-22T01:43:41.306" v="252" actId="20577"/>
        <pc:sldMkLst>
          <pc:docMk/>
          <pc:sldMk cId="2298187297" sldId="1330"/>
        </pc:sldMkLst>
        <pc:spChg chg="mod">
          <ac:chgData name="김효관" userId="5d412245-c878-4bfb-b3ad-7c3e81fe34ff" providerId="ADAL" clId="{53D9DF95-A11D-40EE-A72E-79C0667CCE89}" dt="2019-03-22T01:43:41.306" v="252" actId="20577"/>
          <ac:spMkLst>
            <pc:docMk/>
            <pc:sldMk cId="2298187297" sldId="1330"/>
            <ac:spMk id="11" creationId="{00000000-0000-0000-0000-000000000000}"/>
          </ac:spMkLst>
        </pc:spChg>
      </pc:sldChg>
      <pc:sldChg chg="addSp modSp">
        <pc:chgData name="김효관" userId="5d412245-c878-4bfb-b3ad-7c3e81fe34ff" providerId="ADAL" clId="{53D9DF95-A11D-40EE-A72E-79C0667CCE89}" dt="2019-03-22T01:43:05.866" v="185" actId="1076"/>
        <pc:sldMkLst>
          <pc:docMk/>
          <pc:sldMk cId="3938342162" sldId="1374"/>
        </pc:sldMkLst>
        <pc:spChg chg="add mod">
          <ac:chgData name="김효관" userId="5d412245-c878-4bfb-b3ad-7c3e81fe34ff" providerId="ADAL" clId="{53D9DF95-A11D-40EE-A72E-79C0667CCE89}" dt="2019-03-22T01:43:05.866" v="185" actId="1076"/>
          <ac:spMkLst>
            <pc:docMk/>
            <pc:sldMk cId="3938342162" sldId="1374"/>
            <ac:spMk id="3" creationId="{1D89F0EB-F9DB-453D-B9AA-FECC3397E2D2}"/>
          </ac:spMkLst>
        </pc:spChg>
      </pc:sldChg>
      <pc:sldChg chg="modSp">
        <pc:chgData name="김효관" userId="5d412245-c878-4bfb-b3ad-7c3e81fe34ff" providerId="ADAL" clId="{53D9DF95-A11D-40EE-A72E-79C0667CCE89}" dt="2019-03-27T07:37:31.100" v="290" actId="20577"/>
        <pc:sldMkLst>
          <pc:docMk/>
          <pc:sldMk cId="3459392011" sldId="1377"/>
        </pc:sldMkLst>
        <pc:spChg chg="mod">
          <ac:chgData name="김효관" userId="5d412245-c878-4bfb-b3ad-7c3e81fe34ff" providerId="ADAL" clId="{53D9DF95-A11D-40EE-A72E-79C0667CCE89}" dt="2019-03-27T07:37:31.100" v="290" actId="20577"/>
          <ac:spMkLst>
            <pc:docMk/>
            <pc:sldMk cId="3459392011" sldId="1377"/>
            <ac:spMk id="11" creationId="{00000000-0000-0000-0000-000000000000}"/>
          </ac:spMkLst>
        </pc:spChg>
      </pc:sldChg>
      <pc:sldChg chg="modSp">
        <pc:chgData name="김효관" userId="5d412245-c878-4bfb-b3ad-7c3e81fe34ff" providerId="ADAL" clId="{53D9DF95-A11D-40EE-A72E-79C0667CCE89}" dt="2019-03-22T01:36:33" v="25" actId="20577"/>
        <pc:sldMkLst>
          <pc:docMk/>
          <pc:sldMk cId="2450514082" sldId="1429"/>
        </pc:sldMkLst>
        <pc:graphicFrameChg chg="modGraphic">
          <ac:chgData name="김효관" userId="5d412245-c878-4bfb-b3ad-7c3e81fe34ff" providerId="ADAL" clId="{53D9DF95-A11D-40EE-A72E-79C0667CCE89}" dt="2019-03-22T01:36:33" v="25" actId="20577"/>
          <ac:graphicFrameMkLst>
            <pc:docMk/>
            <pc:sldMk cId="2450514082" sldId="1429"/>
            <ac:graphicFrameMk id="10" creationId="{682B3D95-F105-443A-8F2B-130CD4466F3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1191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191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165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757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124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761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309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623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975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55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487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971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99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958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208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746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70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720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125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004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85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2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720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804138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330015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6014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956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414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852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025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845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234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18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94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0054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0428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221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194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993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93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208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44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033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69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24292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(Oracle)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8622" y="250425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24" name="그룹 18"/>
          <p:cNvGrpSpPr>
            <a:grpSpLocks/>
          </p:cNvGrpSpPr>
          <p:nvPr/>
        </p:nvGrpSpPr>
        <p:grpSpPr bwMode="auto">
          <a:xfrm>
            <a:off x="670444" y="2479267"/>
            <a:ext cx="539750" cy="434852"/>
            <a:chOff x="1328347" y="2337753"/>
            <a:chExt cx="541775" cy="535025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8027" y="2459375"/>
            <a:ext cx="364499" cy="474638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3318" y="2473363"/>
            <a:ext cx="2715359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(Postgres)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01468F-5C32-4DBA-BDE0-863A1B7F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410156"/>
            <a:ext cx="4195936" cy="3200746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B9E8850E-A99B-4022-B52E-7AD40E6B9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113EE856-65CB-4AF9-976E-E2667B7429B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D27E963D-0345-40C6-9F98-DACD907B2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27B182A-28BD-42EB-83DC-7E232A91A7B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07291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5556681-DE18-416A-AE30-729E6EF3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B110C7F9-487C-4679-A509-69AFBDCCC1F7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6" name="Picture 26" descr="그림2">
              <a:extLst>
                <a:ext uri="{FF2B5EF4-FFF2-40B4-BE49-F238E27FC236}">
                  <a16:creationId xmlns:a16="http://schemas.microsoft.com/office/drawing/2014/main" id="{7C6748C3-2776-4D3F-B739-BEAB2AF5F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FB7EC6-9C51-4BDB-8A98-8A5ED02D0E0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274B96-988A-428A-9D6D-E90B7B2C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426804"/>
            <a:ext cx="4195936" cy="32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758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sz="3200"/>
              <a:t>데이터베이스 클라이언트 프로그램 설치</a:t>
            </a:r>
          </a:p>
        </p:txBody>
      </p:sp>
    </p:spTree>
    <p:extLst>
      <p:ext uri="{BB962C8B-B14F-4D97-AF65-F5344CB8AC3E}">
        <p14:creationId xmlns:p14="http://schemas.microsoft.com/office/powerpoint/2010/main" val="558868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E9998F-430B-4DCB-9D1B-ED1B9672491E}"/>
              </a:ext>
            </a:extLst>
          </p:cNvPr>
          <p:cNvSpPr txBox="1"/>
          <p:nvPr/>
        </p:nvSpPr>
        <p:spPr>
          <a:xfrm>
            <a:off x="3779913" y="2931790"/>
            <a:ext cx="1296144" cy="2880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Oracle </a:t>
            </a:r>
            <a:r>
              <a:rPr lang="ko-KR" altLang="en-US" dirty="0"/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3221E-9DF7-4A0F-AB60-245B17DE4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851670"/>
            <a:ext cx="1023330" cy="102333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D36D3F-24C5-407E-A444-BFA29EC4FEBA}"/>
              </a:ext>
            </a:extLst>
          </p:cNvPr>
          <p:cNvSpPr/>
          <p:nvPr/>
        </p:nvSpPr>
        <p:spPr bwMode="auto">
          <a:xfrm>
            <a:off x="782838" y="119905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903B7C-1E06-4F3C-8CD5-C517A3F1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1275606"/>
            <a:ext cx="1053632" cy="1053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EF6FE-1143-4A6C-9D56-2669C20BE6DC}"/>
              </a:ext>
            </a:extLst>
          </p:cNvPr>
          <p:cNvSpPr txBox="1"/>
          <p:nvPr/>
        </p:nvSpPr>
        <p:spPr>
          <a:xfrm>
            <a:off x="827584" y="252623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0773EEA-8A3A-4E06-BFB1-3672D271DF5C}"/>
              </a:ext>
            </a:extLst>
          </p:cNvPr>
          <p:cNvSpPr/>
          <p:nvPr/>
        </p:nvSpPr>
        <p:spPr bwMode="auto">
          <a:xfrm>
            <a:off x="819388" y="322523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F3213-9CCE-49E6-8E13-9AEDC6800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8230" y="3301786"/>
            <a:ext cx="1053632" cy="1053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00E48-9E60-4277-B5AB-99BC124439F5}"/>
              </a:ext>
            </a:extLst>
          </p:cNvPr>
          <p:cNvSpPr txBox="1"/>
          <p:nvPr/>
        </p:nvSpPr>
        <p:spPr>
          <a:xfrm>
            <a:off x="864134" y="455241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54E6A76-66E0-4D37-B6D7-A1AB7A83B328}"/>
              </a:ext>
            </a:extLst>
          </p:cNvPr>
          <p:cNvSpPr/>
          <p:nvPr/>
        </p:nvSpPr>
        <p:spPr bwMode="auto">
          <a:xfrm>
            <a:off x="6136384" y="1055043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66287E-3F19-44F8-A8CB-38A27C96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26" y="1131590"/>
            <a:ext cx="1053632" cy="1053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82C5D9-F9EB-4C8E-B06A-E80715FA7DF1}"/>
              </a:ext>
            </a:extLst>
          </p:cNvPr>
          <p:cNvSpPr txBox="1"/>
          <p:nvPr/>
        </p:nvSpPr>
        <p:spPr>
          <a:xfrm>
            <a:off x="6181130" y="2382215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8F8AA87-EBB9-4F34-A765-D3C2D22099D5}"/>
              </a:ext>
            </a:extLst>
          </p:cNvPr>
          <p:cNvSpPr/>
          <p:nvPr/>
        </p:nvSpPr>
        <p:spPr bwMode="auto">
          <a:xfrm>
            <a:off x="6136384" y="322523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9BBDE4-7DF0-4826-AE5B-02ABF8085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26" y="3301786"/>
            <a:ext cx="1053632" cy="1053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A81839-EAAF-4E20-A477-F44E1BB456A1}"/>
              </a:ext>
            </a:extLst>
          </p:cNvPr>
          <p:cNvSpPr txBox="1"/>
          <p:nvPr/>
        </p:nvSpPr>
        <p:spPr>
          <a:xfrm>
            <a:off x="6181130" y="455241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A1BA509-912E-4529-97DA-91905B44B01A}"/>
              </a:ext>
            </a:extLst>
          </p:cNvPr>
          <p:cNvSpPr/>
          <p:nvPr/>
        </p:nvSpPr>
        <p:spPr bwMode="auto">
          <a:xfrm rot="19437314">
            <a:off x="2783790" y="3366532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B2F399B-ABB4-4D6A-9D07-76B8A63349FB}"/>
              </a:ext>
            </a:extLst>
          </p:cNvPr>
          <p:cNvSpPr/>
          <p:nvPr/>
        </p:nvSpPr>
        <p:spPr bwMode="auto">
          <a:xfrm rot="2505673">
            <a:off x="2784015" y="1769748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56F863B-9056-45DC-B23B-3A1267A589C4}"/>
              </a:ext>
            </a:extLst>
          </p:cNvPr>
          <p:cNvSpPr/>
          <p:nvPr/>
        </p:nvSpPr>
        <p:spPr bwMode="auto">
          <a:xfrm rot="2162686" flipH="1">
            <a:off x="4920086" y="3366532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D64D098-7708-4593-BD0C-C15441BBB36C}"/>
              </a:ext>
            </a:extLst>
          </p:cNvPr>
          <p:cNvSpPr/>
          <p:nvPr/>
        </p:nvSpPr>
        <p:spPr bwMode="auto">
          <a:xfrm rot="19094327" flipH="1">
            <a:off x="4920311" y="1769748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AB2D49-1F93-40DF-A1A8-BEF5D318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64" y="1411654"/>
            <a:ext cx="754543" cy="7481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1322D1-8112-4072-A024-E2EF4C47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75" y="3454527"/>
            <a:ext cx="754543" cy="7481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C235C2-7CFF-4FD7-A700-8E0BEC394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83" y="1356570"/>
            <a:ext cx="754543" cy="7481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3A6C4D-D31D-4966-8871-996B44638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656" y="3416253"/>
            <a:ext cx="754543" cy="7481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23947CC-C0FE-473A-8052-10359752C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501" y="1022210"/>
            <a:ext cx="1164956" cy="7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1875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7C6D62-9BCB-42EC-B6D7-9AAFFC1E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16" y="2217627"/>
            <a:ext cx="1123950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15999-4C24-4E24-A9E5-96701B81048F}"/>
              </a:ext>
            </a:extLst>
          </p:cNvPr>
          <p:cNvSpPr txBox="1"/>
          <p:nvPr/>
        </p:nvSpPr>
        <p:spPr>
          <a:xfrm>
            <a:off x="1686964" y="34687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클릭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4BE6B-3D99-42D4-9B3E-18F99DE7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04" y="1265717"/>
            <a:ext cx="4195657" cy="33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8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접속정보 설정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D88D9-1FBB-4262-9E9F-7C522DE73FCC}"/>
              </a:ext>
            </a:extLst>
          </p:cNvPr>
          <p:cNvSpPr/>
          <p:nvPr/>
        </p:nvSpPr>
        <p:spPr>
          <a:xfrm>
            <a:off x="467544" y="3090322"/>
            <a:ext cx="8371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my_server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(DESCRIPTION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(ADDRESS = (PROTOCOL = TCP)(HOST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127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)(PORT =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1521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(CONNECT_DATA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(SERVER = DEDICATED)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(SERVICE_NAME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xe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43B5CC-5674-4D1D-B35B-5B29384CB046}"/>
              </a:ext>
            </a:extLst>
          </p:cNvPr>
          <p:cNvSpPr/>
          <p:nvPr/>
        </p:nvSpPr>
        <p:spPr>
          <a:xfrm>
            <a:off x="467544" y="1356522"/>
            <a:ext cx="82199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서버별칭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(DESCRIPTION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(ADDRESS = (PROTOCOL = TCP)(HOST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IP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)(PORT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서버포트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(CONNECT_DATA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(SERVER = DEDICATED)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(SERVICE_NAME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데이터베이스 서비스이름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40777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접속정보 설정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9C1032-9F5D-4C2F-872A-F2A5A589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476" y="1427376"/>
            <a:ext cx="4018733" cy="32030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DF444F-AFA3-4A45-9947-EA3CA806564D}"/>
              </a:ext>
            </a:extLst>
          </p:cNvPr>
          <p:cNvSpPr/>
          <p:nvPr/>
        </p:nvSpPr>
        <p:spPr bwMode="auto">
          <a:xfrm>
            <a:off x="4860032" y="1779662"/>
            <a:ext cx="1872208" cy="4902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DB55B-8A01-4BA0-9A74-E6AD61F2CDAC}"/>
              </a:ext>
            </a:extLst>
          </p:cNvPr>
          <p:cNvSpPr txBox="1"/>
          <p:nvPr/>
        </p:nvSpPr>
        <p:spPr>
          <a:xfrm>
            <a:off x="6914513" y="1851368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접속계정 정보입력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(system/oracle)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6FAE-8C43-4AC4-A248-55096BBEFB27}"/>
              </a:ext>
            </a:extLst>
          </p:cNvPr>
          <p:cNvSpPr txBox="1"/>
          <p:nvPr/>
        </p:nvSpPr>
        <p:spPr>
          <a:xfrm>
            <a:off x="6921859" y="2553469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별칭 선택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(my_server)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94655D-1F8A-4A18-AB59-1312CF4AFCB5}"/>
              </a:ext>
            </a:extLst>
          </p:cNvPr>
          <p:cNvSpPr/>
          <p:nvPr/>
        </p:nvSpPr>
        <p:spPr bwMode="auto">
          <a:xfrm>
            <a:off x="4860032" y="2433318"/>
            <a:ext cx="1872208" cy="5111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6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180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접속화면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3A9A0F1-CFE3-406E-ADD7-261CD4459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350558"/>
            <a:ext cx="5976664" cy="32062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32C3CA-995E-4E9A-99A9-820F6BF15285}"/>
              </a:ext>
            </a:extLst>
          </p:cNvPr>
          <p:cNvSpPr/>
          <p:nvPr/>
        </p:nvSpPr>
        <p:spPr bwMode="auto">
          <a:xfrm>
            <a:off x="3203848" y="2293366"/>
            <a:ext cx="4176464" cy="128649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320F6-96A9-4C38-A98B-D6DB25D89B0E}"/>
              </a:ext>
            </a:extLst>
          </p:cNvPr>
          <p:cNvSpPr txBox="1"/>
          <p:nvPr/>
        </p:nvSpPr>
        <p:spPr>
          <a:xfrm>
            <a:off x="3732999" y="276900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데이터베이스 질의 작성영역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3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E120E6-FEF1-41D8-A78C-1CD58D95B685}"/>
              </a:ext>
            </a:extLst>
          </p:cNvPr>
          <p:cNvSpPr/>
          <p:nvPr/>
        </p:nvSpPr>
        <p:spPr bwMode="auto">
          <a:xfrm>
            <a:off x="6156176" y="3711702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BEC160-49CD-4F32-9870-F129498FB5C4}"/>
              </a:ext>
            </a:extLst>
          </p:cNvPr>
          <p:cNvSpPr/>
          <p:nvPr/>
        </p:nvSpPr>
        <p:spPr bwMode="auto">
          <a:xfrm>
            <a:off x="6156176" y="1919294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4717B93-3ADF-44B3-A275-8A2478E899EE}"/>
              </a:ext>
            </a:extLst>
          </p:cNvPr>
          <p:cNvSpPr/>
          <p:nvPr/>
        </p:nvSpPr>
        <p:spPr bwMode="auto">
          <a:xfrm>
            <a:off x="820862" y="3688842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7A4A25-A9D8-428F-A926-86CE795EDFFD}"/>
              </a:ext>
            </a:extLst>
          </p:cNvPr>
          <p:cNvSpPr/>
          <p:nvPr/>
        </p:nvSpPr>
        <p:spPr bwMode="auto">
          <a:xfrm>
            <a:off x="782838" y="1927266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CD6C2-B411-47FB-8559-2BE1A520BFC8}"/>
              </a:ext>
            </a:extLst>
          </p:cNvPr>
          <p:cNvSpPr txBox="1"/>
          <p:nvPr/>
        </p:nvSpPr>
        <p:spPr>
          <a:xfrm>
            <a:off x="3672138" y="3704464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베이스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2706FF-7A4B-4EBD-99DC-E8F2828F2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71750"/>
            <a:ext cx="1023330" cy="10233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8B23B3-C8AF-4ECE-8841-0C5A3902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2003813"/>
            <a:ext cx="1053632" cy="10536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972E79-6AEE-4DFC-8E73-E7F3D7F5C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5696" y="3829985"/>
            <a:ext cx="1053632" cy="10536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CD9AF1-70EF-4933-A6C4-A80508AF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9324" y="1936393"/>
            <a:ext cx="1053632" cy="10536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6F9680-D5C3-4EC7-BDFF-BF6459A47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783" y="3823314"/>
            <a:ext cx="1053632" cy="1053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E55E76-A905-4D7D-B84E-C714A16B7E33}"/>
              </a:ext>
            </a:extLst>
          </p:cNvPr>
          <p:cNvSpPr txBox="1"/>
          <p:nvPr/>
        </p:nvSpPr>
        <p:spPr>
          <a:xfrm>
            <a:off x="456468" y="1422848"/>
            <a:ext cx="8219988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데이터베이스를 사용하는 생성자 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 별 별도 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 SPACE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추천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교육용 제외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32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테이블스페이스명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TEMPORARY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{TEMP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테이블스페이스명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생성</a:t>
                      </a:r>
                    </a:p>
                    <a:p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 BY       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TABLESPACE  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TS_USER01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TEMPORARY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72201EE-0D5E-41F8-BF4B-0B457471DF02}"/>
              </a:ext>
            </a:extLst>
          </p:cNvPr>
          <p:cNvSpPr txBox="1"/>
          <p:nvPr/>
        </p:nvSpPr>
        <p:spPr>
          <a:xfrm>
            <a:off x="5833884" y="1839760"/>
            <a:ext cx="234070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!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생성한 사용자 정보는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SELECT * FROM DBA_USERS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2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9">
            <a:extLst>
              <a:ext uri="{FF2B5EF4-FFF2-40B4-BE49-F238E27FC236}">
                <a16:creationId xmlns:a16="http://schemas.microsoft.com/office/drawing/2014/main" id="{33CA99B1-9517-42B3-B265-2E1DFDB241C4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6" name="모서리가 둥근 직사각형 42">
              <a:extLst>
                <a:ext uri="{FF2B5EF4-FFF2-40B4-BE49-F238E27FC236}">
                  <a16:creationId xmlns:a16="http://schemas.microsoft.com/office/drawing/2014/main" id="{3707BD29-DBB8-44DF-A454-824886401219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4E8CD70E-0CAF-4F41-908A-ADE3FBC4A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4653A7-411F-42FA-8433-FC1AF679C34A}"/>
                </a:ext>
              </a:extLst>
            </p:cNvPr>
            <p:cNvSpPr/>
            <p:nvPr/>
          </p:nvSpPr>
          <p:spPr>
            <a:xfrm>
              <a:off x="911746" y="2055249"/>
              <a:ext cx="35794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배워야 할까요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grpSp>
        <p:nvGrpSpPr>
          <p:cNvPr id="19" name="그룹 52">
            <a:extLst>
              <a:ext uri="{FF2B5EF4-FFF2-40B4-BE49-F238E27FC236}">
                <a16:creationId xmlns:a16="http://schemas.microsoft.com/office/drawing/2014/main" id="{FDC3B3A3-7A3F-4B9F-B267-32A82FAE5187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0ED783-9E64-4FF3-95C8-C78B17288BD7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1" name="그룹 65">
              <a:extLst>
                <a:ext uri="{FF2B5EF4-FFF2-40B4-BE49-F238E27FC236}">
                  <a16:creationId xmlns:a16="http://schemas.microsoft.com/office/drawing/2014/main" id="{775B2E3D-C5A2-4992-BE1F-F7A60B0F96F4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3" name="그룹 76">
                <a:extLst>
                  <a:ext uri="{FF2B5EF4-FFF2-40B4-BE49-F238E27FC236}">
                    <a16:creationId xmlns:a16="http://schemas.microsoft.com/office/drawing/2014/main" id="{3DF77981-2373-4632-A4E5-C2FA1CDDCC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33" name="모서리가 둥근 직사각형 69">
                  <a:extLst>
                    <a:ext uri="{FF2B5EF4-FFF2-40B4-BE49-F238E27FC236}">
                      <a16:creationId xmlns:a16="http://schemas.microsoft.com/office/drawing/2014/main" id="{F4F0BE48-05E5-4BFB-9A0C-4AF822725FB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모서리가 둥근 직사각형 70">
                  <a:extLst>
                    <a:ext uri="{FF2B5EF4-FFF2-40B4-BE49-F238E27FC236}">
                      <a16:creationId xmlns:a16="http://schemas.microsoft.com/office/drawing/2014/main" id="{C4F511DE-167D-47FD-8B96-F0F3B53F81B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16">
                  <a:extLst>
                    <a:ext uri="{FF2B5EF4-FFF2-40B4-BE49-F238E27FC236}">
                      <a16:creationId xmlns:a16="http://schemas.microsoft.com/office/drawing/2014/main" id="{D3D2ECDA-F25F-46D7-924A-837104F4745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F1C507-230E-49BF-8A4A-F8ECEB33404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37C643-BF32-40B3-B6C8-3E9F5953C004}"/>
                </a:ext>
              </a:extLst>
            </p:cNvPr>
            <p:cNvSpPr/>
            <p:nvPr/>
          </p:nvSpPr>
          <p:spPr>
            <a:xfrm>
              <a:off x="2463249" y="1555083"/>
              <a:ext cx="582458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DBMS 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국내시장 점유율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>
            <a:extLst>
              <a:ext uri="{FF2B5EF4-FFF2-40B4-BE49-F238E27FC236}">
                <a16:creationId xmlns:a16="http://schemas.microsoft.com/office/drawing/2014/main" id="{7DD4E9C4-9E03-4C21-A429-42640B8D4F0F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0A1431-728F-4FB2-97E6-221855DDE450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90">
              <a:extLst>
                <a:ext uri="{FF2B5EF4-FFF2-40B4-BE49-F238E27FC236}">
                  <a16:creationId xmlns:a16="http://schemas.microsoft.com/office/drawing/2014/main" id="{F3F83AA6-EE23-4C5B-A375-F24D42B005A9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40" name="그룹 73">
                <a:extLst>
                  <a:ext uri="{FF2B5EF4-FFF2-40B4-BE49-F238E27FC236}">
                    <a16:creationId xmlns:a16="http://schemas.microsoft.com/office/drawing/2014/main" id="{46626EDA-8339-4AC9-8030-E0D36FB8F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42" name="모서리가 둥근 직사각형 69">
                  <a:extLst>
                    <a:ext uri="{FF2B5EF4-FFF2-40B4-BE49-F238E27FC236}">
                      <a16:creationId xmlns:a16="http://schemas.microsoft.com/office/drawing/2014/main" id="{D9BE54C3-A56C-4187-9E17-2416E5FE720D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모서리가 둥근 직사각형 70">
                  <a:extLst>
                    <a:ext uri="{FF2B5EF4-FFF2-40B4-BE49-F238E27FC236}">
                      <a16:creationId xmlns:a16="http://schemas.microsoft.com/office/drawing/2014/main" id="{3B8B372A-2E62-4E02-876A-88F9C84BE58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자유형 22">
                  <a:extLst>
                    <a:ext uri="{FF2B5EF4-FFF2-40B4-BE49-F238E27FC236}">
                      <a16:creationId xmlns:a16="http://schemas.microsoft.com/office/drawing/2014/main" id="{19C04DC6-F887-479C-BDD1-BCCDF546E5B7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DED9BF-595C-4B4D-B582-D9CDB278820D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6FDAAAD-E3B1-40F5-A6A9-51DCC3BEDD4A}"/>
                </a:ext>
              </a:extLst>
            </p:cNvPr>
            <p:cNvSpPr/>
            <p:nvPr/>
          </p:nvSpPr>
          <p:spPr>
            <a:xfrm>
              <a:off x="2463247" y="2458649"/>
              <a:ext cx="495292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많이 활용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956AC8-FA89-409F-B023-9AD7DD49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73" y="1784160"/>
            <a:ext cx="4182362" cy="24551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911" y="2545040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https://db-engines.com/en/ranking</a:t>
            </a:r>
          </a:p>
        </p:txBody>
      </p:sp>
    </p:spTree>
    <p:extLst>
      <p:ext uri="{BB962C8B-B14F-4D97-AF65-F5344CB8AC3E}">
        <p14:creationId xmlns:p14="http://schemas.microsoft.com/office/powerpoint/2010/main" val="148718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042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잠시 알아보기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DROP/ALTER)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HAITEAM2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HAITEAM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14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674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!!!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비번을 잃어버렸다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sqlplus “/as sysdba”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SYSTEM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IDENTIFIED BY MANAGER; 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SYSTEM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ACCOUNT UNLOCK;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304226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687285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HAITEAM2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HAITEAM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3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권한주기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6BA34CB-EF63-44F1-9EE5-0B183B1C2832}"/>
              </a:ext>
            </a:extLst>
          </p:cNvPr>
          <p:cNvSpPr/>
          <p:nvPr/>
        </p:nvSpPr>
        <p:spPr bwMode="auto">
          <a:xfrm>
            <a:off x="6516216" y="3729943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780AADD-7B17-4BD4-AB32-364BFBF8A869}"/>
              </a:ext>
            </a:extLst>
          </p:cNvPr>
          <p:cNvSpPr/>
          <p:nvPr/>
        </p:nvSpPr>
        <p:spPr bwMode="auto">
          <a:xfrm>
            <a:off x="651367" y="3681281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2EC9E-48AB-4C20-A506-D0198C1E7088}"/>
              </a:ext>
            </a:extLst>
          </p:cNvPr>
          <p:cNvSpPr txBox="1"/>
          <p:nvPr/>
        </p:nvSpPr>
        <p:spPr>
          <a:xfrm>
            <a:off x="3672138" y="3704464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베이스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6C5CD61-3482-46E7-8F3B-655746FF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71750"/>
            <a:ext cx="1023330" cy="10233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A65E28-E4B6-421D-AD1F-C13CC6ED1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6201" y="3822424"/>
            <a:ext cx="1053632" cy="10536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4172E4-0067-4567-91E1-CCF7BF9E1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4823" y="3841555"/>
            <a:ext cx="1053632" cy="10536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FBC9F9-C867-474A-9004-8DB6B217AA81}"/>
              </a:ext>
            </a:extLst>
          </p:cNvPr>
          <p:cNvSpPr txBox="1"/>
          <p:nvPr/>
        </p:nvSpPr>
        <p:spPr>
          <a:xfrm>
            <a:off x="456468" y="1422848"/>
            <a:ext cx="8219988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테이블을 생성하거나 또는 다른사용자에게 자기 테이블을 조회할 수 있는 권한을 준다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3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권한주기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GRANT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#2} </a:t>
                      </a: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HAITEAM;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생성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테이블 생성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GRANT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CONNECT, RESOURCE, DBA </a:t>
                      </a: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HAITEAM;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파악하기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활용하기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EBBF4F-FB74-4FB9-B551-ADD800FD5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4249" b="49009"/>
          <a:stretch/>
        </p:blipFill>
        <p:spPr>
          <a:xfrm>
            <a:off x="675258" y="1851670"/>
            <a:ext cx="4032448" cy="2569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F5767-E77E-467D-8C2E-C809001152E8}"/>
              </a:ext>
            </a:extLst>
          </p:cNvPr>
          <p:cNvSpPr txBox="1"/>
          <p:nvPr/>
        </p:nvSpPr>
        <p:spPr>
          <a:xfrm>
            <a:off x="4707706" y="2453105"/>
            <a:ext cx="4059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자료이름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→ PRODUCT_VOLUME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컬럼정보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지점정보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상품정보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주차정보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볼륨정보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8AB8E-B35E-4752-A225-99879050424C}"/>
              </a:ext>
            </a:extLst>
          </p:cNvPr>
          <p:cNvSpPr txBox="1"/>
          <p:nvPr/>
        </p:nvSpPr>
        <p:spPr>
          <a:xfrm>
            <a:off x="755576" y="151541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F16C1-8DFC-4258-9C5E-662581467E8E}"/>
              </a:ext>
            </a:extLst>
          </p:cNvPr>
          <p:cNvSpPr txBox="1"/>
          <p:nvPr/>
        </p:nvSpPr>
        <p:spPr>
          <a:xfrm>
            <a:off x="1907704" y="151541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DC11D-52F4-4D13-AA88-775F94C143C4}"/>
              </a:ext>
            </a:extLst>
          </p:cNvPr>
          <p:cNvSpPr txBox="1"/>
          <p:nvPr/>
        </p:nvSpPr>
        <p:spPr>
          <a:xfrm>
            <a:off x="3023663" y="15094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E4607-5A31-427A-B2A4-4B859BAA6A81}"/>
              </a:ext>
            </a:extLst>
          </p:cNvPr>
          <p:cNvSpPr txBox="1"/>
          <p:nvPr/>
        </p:nvSpPr>
        <p:spPr>
          <a:xfrm>
            <a:off x="3852625" y="150942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숫자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5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파악하기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BF31F8A-1FF8-46EC-A350-334A0E5C68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1117" y="2197595"/>
          <a:ext cx="7920880" cy="2088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타입선언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판매정보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5E06D1-8C3B-431D-B46B-D41821A74FE5}"/>
              </a:ext>
            </a:extLst>
          </p:cNvPr>
          <p:cNvSpPr txBox="1"/>
          <p:nvPr/>
        </p:nvSpPr>
        <p:spPr>
          <a:xfrm>
            <a:off x="539552" y="1643420"/>
            <a:ext cx="3388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자료명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KOPO_PRODUCT_VOLUME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0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53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테이블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0986A-35C6-4FA1-86E8-B789D8EDC682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DB80F32-4BE4-42BD-924A-5E8B0966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49909"/>
              </p:ext>
            </p:extLst>
          </p:nvPr>
        </p:nvGraphicFramePr>
        <p:xfrm>
          <a:off x="410424" y="1671061"/>
          <a:ext cx="81479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TABLE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  {TYPE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길이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  {TYPE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길이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….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45228E0-513E-4F4F-915D-90BAC0316D30}"/>
              </a:ext>
            </a:extLst>
          </p:cNvPr>
          <p:cNvSpPr txBox="1"/>
          <p:nvPr/>
        </p:nvSpPr>
        <p:spPr>
          <a:xfrm>
            <a:off x="410424" y="3075806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B6BF534-5EDF-4E36-A11B-A43DB3BB1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21862"/>
              </p:ext>
            </p:extLst>
          </p:nvPr>
        </p:nvGraphicFramePr>
        <p:xfrm>
          <a:off x="410424" y="3393534"/>
          <a:ext cx="81479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TABLE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REGIONID           VARCHAR(20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PRODUCTGROUP  VARCHAR(20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YEARWEEK          VARCHAR(6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VOLUME             NUMBER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 조회하기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B742E-ECD2-4DA3-A450-0DE7ABC492AD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DF124B0-019D-49F0-B1B0-A5061A0C8F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1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675525-4F6C-4EC3-A982-AE0E5EC75409}"/>
              </a:ext>
            </a:extLst>
          </p:cNvPr>
          <p:cNvSpPr txBox="1"/>
          <p:nvPr/>
        </p:nvSpPr>
        <p:spPr>
          <a:xfrm>
            <a:off x="397416" y="2812891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4314E3A-EA51-4E86-BE55-DB7389B797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304" y="3144748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REGIONID,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KOPO_PRODUCT_VOLUME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6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2CF3E-EAE1-42BC-8523-354C8FBFC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559484"/>
            <a:ext cx="4837534" cy="30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E493C-B7A4-4BBC-B99F-0896E3663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08" y="1320564"/>
            <a:ext cx="5690420" cy="33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E401351-5627-4817-B628-C7420F59B479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5" name="모서리가 둥근 직사각형 46">
              <a:extLst>
                <a:ext uri="{FF2B5EF4-FFF2-40B4-BE49-F238E27FC236}">
                  <a16:creationId xmlns:a16="http://schemas.microsoft.com/office/drawing/2014/main" id="{A2A1244F-7307-47E9-B1A7-E95E3633BACB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6" name="Picture 26" descr="그림2">
              <a:extLst>
                <a:ext uri="{FF2B5EF4-FFF2-40B4-BE49-F238E27FC236}">
                  <a16:creationId xmlns:a16="http://schemas.microsoft.com/office/drawing/2014/main" id="{A1489C9E-67C8-4150-9847-752BF7593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BF43D5-8C86-4EF1-B633-0B0CC8354463}"/>
                </a:ext>
              </a:extLst>
            </p:cNvPr>
            <p:cNvSpPr/>
            <p:nvPr/>
          </p:nvSpPr>
          <p:spPr>
            <a:xfrm>
              <a:off x="911746" y="2055249"/>
              <a:ext cx="259125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삭제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F2EEF5-F8C4-455A-93E7-2790AD90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780340"/>
            <a:ext cx="5184576" cy="2808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958212-D379-4D58-8FBA-8CE86F727950}"/>
              </a:ext>
            </a:extLst>
          </p:cNvPr>
          <p:cNvSpPr txBox="1"/>
          <p:nvPr/>
        </p:nvSpPr>
        <p:spPr>
          <a:xfrm>
            <a:off x="456468" y="1339935"/>
            <a:ext cx="302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oracle database 11g expression Edition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6FCCA-4141-4FB1-AD1C-6E1D8CDF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7" y="1427376"/>
            <a:ext cx="3817756" cy="300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B80F7-D14C-4834-BC8E-F9BC3AB6B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259" y="1491629"/>
            <a:ext cx="3817756" cy="30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23E322-57B1-4B5B-9751-B8A6A620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345248"/>
            <a:ext cx="4544544" cy="33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4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3F97B3-97CC-4D94-8A05-75A57C9A7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38" y="1296785"/>
            <a:ext cx="4472536" cy="3320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5641469" y="2211710"/>
            <a:ext cx="303801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NUMBER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타입에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String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값 헤더가 들어옴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96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3DF227-AAF3-4FC4-80A4-0579254D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370782"/>
            <a:ext cx="3528392" cy="3358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6156176" y="3579862"/>
            <a:ext cx="286546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 commit after all records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항목을 전부 넣고 반영완료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(commit)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하겠다는 내용임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9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입력한 데이터 조회하기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9A976-6F4D-46C3-BCA6-EEB03B895F2A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C8903D-4CA7-4A3A-A35A-C0442EFE46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1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7AEC10-816B-4527-A971-6D59B9388F72}"/>
              </a:ext>
            </a:extLst>
          </p:cNvPr>
          <p:cNvSpPr txBox="1"/>
          <p:nvPr/>
        </p:nvSpPr>
        <p:spPr>
          <a:xfrm>
            <a:off x="397416" y="2812891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8CBE34C-A553-4B06-BD87-BDC241A24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304" y="3144748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REGIONID,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KOPO_PRODUCT_VOLUME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 Postgres DB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43558"/>
            <a:ext cx="2376264" cy="1815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56383"/>
            <a:ext cx="2448272" cy="1902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02" y="771550"/>
            <a:ext cx="2475425" cy="1902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15766"/>
            <a:ext cx="2759999" cy="2137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45" y="2715766"/>
            <a:ext cx="2846392" cy="2216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67544" y="3824042"/>
            <a:ext cx="14606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비밀번호는 단순하게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261715" y="3824042"/>
            <a:ext cx="132279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마지막에 체크해제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불필요한 내용임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1904376" y="1654413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69602" y="1654412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326759" y="1654411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 Postgres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66"/>
            <a:ext cx="1970314" cy="15606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66224"/>
            <a:ext cx="2274869" cy="1531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41" y="1131590"/>
            <a:ext cx="4798961" cy="3240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-22956" y="2807347"/>
            <a:ext cx="199327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pgadmin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설치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2051719" y="2818566"/>
            <a:ext cx="22748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첫번째 항목 선택 후 더블클릭 후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(‘postgres’)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71141" y="4391191"/>
            <a:ext cx="477285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→ Database → Schemas → public → Tables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31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69E2CA-F041-4B70-8DFE-9BE02A50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707655"/>
            <a:ext cx="2829044" cy="1869432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FAA2D10D-1BB0-4674-84E1-3B964F316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 Postgres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생성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795827-A310-4F71-BE53-26E36DC9E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79" b="22999"/>
          <a:stretch/>
        </p:blipFill>
        <p:spPr>
          <a:xfrm>
            <a:off x="179512" y="1707654"/>
            <a:ext cx="2859590" cy="25937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6D5F35-7568-4FDF-B66C-AD695413B438}"/>
              </a:ext>
            </a:extLst>
          </p:cNvPr>
          <p:cNvSpPr/>
          <p:nvPr/>
        </p:nvSpPr>
        <p:spPr bwMode="auto">
          <a:xfrm>
            <a:off x="1331640" y="1923678"/>
            <a:ext cx="360040" cy="360040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752DB-C595-46AC-9F60-32562F6355C9}"/>
              </a:ext>
            </a:extLst>
          </p:cNvPr>
          <p:cNvSpPr txBox="1"/>
          <p:nvPr/>
        </p:nvSpPr>
        <p:spPr>
          <a:xfrm>
            <a:off x="179512" y="1322643"/>
            <a:ext cx="285959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24DD6-1E51-42A5-B5F0-8C53F2A35049}"/>
              </a:ext>
            </a:extLst>
          </p:cNvPr>
          <p:cNvSpPr txBox="1"/>
          <p:nvPr/>
        </p:nvSpPr>
        <p:spPr>
          <a:xfrm>
            <a:off x="3275856" y="1322643"/>
            <a:ext cx="282904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생성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2A9816-EA94-4473-97CB-F8ECEEBD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54" y="1707654"/>
            <a:ext cx="2708721" cy="2396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CB986A-EF9B-46DF-A75B-BB8A46F27A80}"/>
              </a:ext>
            </a:extLst>
          </p:cNvPr>
          <p:cNvSpPr txBox="1"/>
          <p:nvPr/>
        </p:nvSpPr>
        <p:spPr>
          <a:xfrm>
            <a:off x="6281492" y="1309680"/>
            <a:ext cx="2768883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생성 후 자료 넣기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99866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C2153-0FFF-4126-8D7B-D59115C3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95" y="2282188"/>
            <a:ext cx="1088399" cy="1144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57DA5-37E1-4475-A406-30899D64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757" y="2231451"/>
            <a:ext cx="1728192" cy="130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9FF085-AF34-4453-A22A-42B1C6EB2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225026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56C1DA-A9AA-4A06-8D88-586F9ECEC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482305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DBBAF4-20C5-4BEC-A123-1E82ABE2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634433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A5867B-ED6A-4BA6-8CB7-4AA3604E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473" y="2374123"/>
            <a:ext cx="1610322" cy="102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2B01D-05B8-4399-97D5-6D4CA8AD1835}"/>
              </a:ext>
            </a:extLst>
          </p:cNvPr>
          <p:cNvSpPr/>
          <p:nvPr/>
        </p:nvSpPr>
        <p:spPr>
          <a:xfrm>
            <a:off x="2483768" y="796104"/>
            <a:ext cx="1944216" cy="551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방화벽</a:t>
            </a:r>
            <a:endParaRPr lang="en-US" altLang="ko-KR" sz="1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운영체제</a:t>
            </a:r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0E26C9-E1AA-4E51-A7BF-693E5068A25E}"/>
              </a:ext>
            </a:extLst>
          </p:cNvPr>
          <p:cNvSpPr/>
          <p:nvPr/>
        </p:nvSpPr>
        <p:spPr>
          <a:xfrm>
            <a:off x="5236534" y="804016"/>
            <a:ext cx="1800200" cy="5515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접근제어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(DB 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프로그램</a:t>
            </a:r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27313-CCFF-4741-B444-96E6E1F8E878}"/>
              </a:ext>
            </a:extLst>
          </p:cNvPr>
          <p:cNvSpPr txBox="1"/>
          <p:nvPr/>
        </p:nvSpPr>
        <p:spPr>
          <a:xfrm>
            <a:off x="514601" y="4648061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 </a:t>
            </a:r>
            <a:r>
              <a:rPr lang="ko-KR" altLang="en-US"/>
              <a:t>클라이언트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F6AA9-5A56-46E4-9FFC-2C98209519E2}"/>
              </a:ext>
            </a:extLst>
          </p:cNvPr>
          <p:cNvSpPr txBox="1"/>
          <p:nvPr/>
        </p:nvSpPr>
        <p:spPr>
          <a:xfrm>
            <a:off x="7487895" y="3634433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</a:t>
            </a:r>
            <a:r>
              <a:rPr lang="ko-KR" altLang="en-US"/>
              <a:t> 서버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A97BED-9909-4BFB-A147-8F5BD9FEF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972">
            <a:off x="1934422" y="1812704"/>
            <a:ext cx="332185" cy="10520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ACF1DA-E1C8-4251-A95D-850D93538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542">
            <a:off x="1934422" y="3108395"/>
            <a:ext cx="332185" cy="10520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2B77A4-CFFC-4C7D-9FD0-384EA9A58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643" y="2359372"/>
            <a:ext cx="332185" cy="10520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CFBDB7E-054D-4885-A324-2C0E0BACE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81" y="2315644"/>
            <a:ext cx="332185" cy="1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F3ACD-5A7E-40AB-B4C2-A9577F92C8C2}"/>
              </a:ext>
            </a:extLst>
          </p:cNvPr>
          <p:cNvSpPr txBox="1"/>
          <p:nvPr/>
        </p:nvSpPr>
        <p:spPr>
          <a:xfrm>
            <a:off x="323528" y="1203598"/>
            <a:ext cx="8651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/>
              <a:t>유튜브에서 키워드</a:t>
            </a:r>
            <a:endParaRPr lang="en-US" altLang="ko-KR" sz="2400" b="0"/>
          </a:p>
          <a:p>
            <a:r>
              <a:rPr lang="ko-KR" altLang="en-US" sz="2400"/>
              <a:t>데이터베이스 방화벽</a:t>
            </a:r>
            <a:r>
              <a:rPr lang="en-US" altLang="ko-KR" sz="2400" b="0"/>
              <a:t>, </a:t>
            </a:r>
            <a:r>
              <a:rPr lang="ko-KR" altLang="en-US" sz="2400"/>
              <a:t>데이터베이스 접근제어를</a:t>
            </a:r>
            <a:r>
              <a:rPr lang="ko-KR" altLang="en-US" sz="2400" b="0"/>
              <a:t> 검색하세요</a:t>
            </a:r>
            <a:r>
              <a:rPr lang="en-US" altLang="ko-KR" sz="2400" b="0"/>
              <a:t>!!!</a:t>
            </a:r>
            <a:endParaRPr lang="ko-KR" altLang="en-US" sz="24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E4BB80-C740-46C0-9666-AFA98BEF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86248"/>
            <a:ext cx="4355976" cy="1671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ADC830-B465-4246-9A2C-67E2F076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68" y="3256344"/>
            <a:ext cx="5324532" cy="16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E401351-5627-4817-B628-C7420F59B479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6" name="Picture 26" descr="그림2">
              <a:extLst>
                <a:ext uri="{FF2B5EF4-FFF2-40B4-BE49-F238E27FC236}">
                  <a16:creationId xmlns:a16="http://schemas.microsoft.com/office/drawing/2014/main" id="{A1489C9E-67C8-4150-9847-752BF7593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BF43D5-8C86-4EF1-B633-0B0CC8354463}"/>
                </a:ext>
              </a:extLst>
            </p:cNvPr>
            <p:cNvSpPr/>
            <p:nvPr/>
          </p:nvSpPr>
          <p:spPr>
            <a:xfrm>
              <a:off x="911746" y="2055249"/>
              <a:ext cx="24680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다운로드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DEE019-7A4A-4042-BB87-CB167BD44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307239"/>
            <a:ext cx="6433130" cy="34846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F01D77-2C0F-4814-8C2D-B5AC39F1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355726"/>
            <a:ext cx="3800276" cy="12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1069" y="1341581"/>
            <a:ext cx="49841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데이터베이스의 이해 및</a:t>
            </a:r>
            <a:endParaRPr kumimoji="1" lang="en-US" altLang="ko-KR" sz="4000" b="1" i="0" u="none" strike="noStrike" kern="1200" cap="none" spc="0" normalizeH="0" baseline="0" noProof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ETL 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810678" y="161880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(Python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자료형 익히기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0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9">
            <a:extLst>
              <a:ext uri="{FF2B5EF4-FFF2-40B4-BE49-F238E27FC236}">
                <a16:creationId xmlns:a16="http://schemas.microsoft.com/office/drawing/2014/main" id="{5149AA18-6C4F-432B-8DB1-BCD3188FB858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60" name="모서리가 둥근 직사각형 26">
              <a:extLst>
                <a:ext uri="{FF2B5EF4-FFF2-40B4-BE49-F238E27FC236}">
                  <a16:creationId xmlns:a16="http://schemas.microsoft.com/office/drawing/2014/main" id="{3AD99295-EE91-4601-AB25-429B1FE88DF7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61" name="Picture 26" descr="그림2">
              <a:extLst>
                <a:ext uri="{FF2B5EF4-FFF2-40B4-BE49-F238E27FC236}">
                  <a16:creationId xmlns:a16="http://schemas.microsoft.com/office/drawing/2014/main" id="{D3B50369-F159-4869-83C2-E43A852CB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FB6CDE1-2D74-4E8F-9CE5-6436742C40D7}"/>
                </a:ext>
              </a:extLst>
            </p:cNvPr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5" name="그룹 88">
            <a:extLst>
              <a:ext uri="{FF2B5EF4-FFF2-40B4-BE49-F238E27FC236}">
                <a16:creationId xmlns:a16="http://schemas.microsoft.com/office/drawing/2014/main" id="{4A69036C-266C-4691-93E7-0FC31274221D}"/>
              </a:ext>
            </a:extLst>
          </p:cNvPr>
          <p:cNvGrpSpPr/>
          <p:nvPr/>
        </p:nvGrpSpPr>
        <p:grpSpPr>
          <a:xfrm>
            <a:off x="645211" y="1573562"/>
            <a:ext cx="7959236" cy="527316"/>
            <a:chOff x="1049187" y="2349884"/>
            <a:chExt cx="11971129" cy="690279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2068562-32AC-4FFB-A2D7-08608FACC0F2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55CAD50-0C49-47C2-87BA-5AF0ECFA2ADA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93" name="그룹 73">
                <a:extLst>
                  <a:ext uri="{FF2B5EF4-FFF2-40B4-BE49-F238E27FC236}">
                    <a16:creationId xmlns:a16="http://schemas.microsoft.com/office/drawing/2014/main" id="{321C10B0-934E-438D-A3FC-89454823B5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>
                  <a:extLst>
                    <a:ext uri="{FF2B5EF4-FFF2-40B4-BE49-F238E27FC236}">
                      <a16:creationId xmlns:a16="http://schemas.microsoft.com/office/drawing/2014/main" id="{938BF6D0-20AB-4188-9B8F-9B668E66DD6D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>
                  <a:extLst>
                    <a:ext uri="{FF2B5EF4-FFF2-40B4-BE49-F238E27FC236}">
                      <a16:creationId xmlns:a16="http://schemas.microsoft.com/office/drawing/2014/main" id="{22B4B486-9512-49E7-A38B-E20B82A94D8E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>
                  <a:extLst>
                    <a:ext uri="{FF2B5EF4-FFF2-40B4-BE49-F238E27FC236}">
                      <a16:creationId xmlns:a16="http://schemas.microsoft.com/office/drawing/2014/main" id="{FC985517-C7AC-4CAD-81E3-143ACA0184F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56E820-E8F6-4D89-BE3B-125FF0697747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710476-E105-4E1C-87B5-FD89E7594C4B}"/>
                </a:ext>
              </a:extLst>
            </p:cNvPr>
            <p:cNvSpPr/>
            <p:nvPr/>
          </p:nvSpPr>
          <p:spPr>
            <a:xfrm>
              <a:off x="2463247" y="2458648"/>
              <a:ext cx="992176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개발환경 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notebook/</a:t>
              </a:r>
              <a:r>
                <a:rPr kumimoji="1" lang="en-US" altLang="ko-KR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활용하는 방법을 인지한다</a:t>
              </a:r>
            </a:p>
          </p:txBody>
        </p:sp>
      </p:grpSp>
      <p:grpSp>
        <p:nvGrpSpPr>
          <p:cNvPr id="66" name="그룹 97">
            <a:extLst>
              <a:ext uri="{FF2B5EF4-FFF2-40B4-BE49-F238E27FC236}">
                <a16:creationId xmlns:a16="http://schemas.microsoft.com/office/drawing/2014/main" id="{2E98DCFC-0A86-4AD6-A963-C19436EF055F}"/>
              </a:ext>
            </a:extLst>
          </p:cNvPr>
          <p:cNvGrpSpPr/>
          <p:nvPr/>
        </p:nvGrpSpPr>
        <p:grpSpPr>
          <a:xfrm>
            <a:off x="641117" y="2242410"/>
            <a:ext cx="7963332" cy="527497"/>
            <a:chOff x="1043031" y="3230975"/>
            <a:chExt cx="11977284" cy="69051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2BB1341-790A-4803-AD9A-FF25006EF1BA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3" name="그룹 99">
              <a:extLst>
                <a:ext uri="{FF2B5EF4-FFF2-40B4-BE49-F238E27FC236}">
                  <a16:creationId xmlns:a16="http://schemas.microsoft.com/office/drawing/2014/main" id="{8982A59C-9C53-4DFB-844C-4EA7BF8779DE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85" name="그룹 77">
                <a:extLst>
                  <a:ext uri="{FF2B5EF4-FFF2-40B4-BE49-F238E27FC236}">
                    <a16:creationId xmlns:a16="http://schemas.microsoft.com/office/drawing/2014/main" id="{5CC51163-4A69-4492-BAEB-8E7AF7635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87" name="모서리가 둥근 직사각형 69">
                  <a:extLst>
                    <a:ext uri="{FF2B5EF4-FFF2-40B4-BE49-F238E27FC236}">
                      <a16:creationId xmlns:a16="http://schemas.microsoft.com/office/drawing/2014/main" id="{73398817-CDD3-4FB4-8465-3F1FFE5D7D24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모서리가 둥근 직사각형 70">
                  <a:extLst>
                    <a:ext uri="{FF2B5EF4-FFF2-40B4-BE49-F238E27FC236}">
                      <a16:creationId xmlns:a16="http://schemas.microsoft.com/office/drawing/2014/main" id="{D6257A0A-FE6C-42E4-9660-E10E57A61C7B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자유형 28">
                  <a:extLst>
                    <a:ext uri="{FF2B5EF4-FFF2-40B4-BE49-F238E27FC236}">
                      <a16:creationId xmlns:a16="http://schemas.microsoft.com/office/drawing/2014/main" id="{2FF0E604-011C-4BC1-A38D-89D6A7E5639F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FBE5179-A01E-48EA-B82E-C4F2EF5D540C}"/>
                  </a:ext>
                </a:extLst>
              </p:cNvPr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5D28A63-4757-4534-8DFF-D3CAA372FAC4}"/>
                </a:ext>
              </a:extLst>
            </p:cNvPr>
            <p:cNvSpPr/>
            <p:nvPr/>
          </p:nvSpPr>
          <p:spPr>
            <a:xfrm>
              <a:off x="2463249" y="3331568"/>
              <a:ext cx="5849577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리스트에 대해서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기억한다</a:t>
              </a:r>
            </a:p>
          </p:txBody>
        </p:sp>
      </p:grpSp>
      <p:grpSp>
        <p:nvGrpSpPr>
          <p:cNvPr id="67" name="그룹 106">
            <a:extLst>
              <a:ext uri="{FF2B5EF4-FFF2-40B4-BE49-F238E27FC236}">
                <a16:creationId xmlns:a16="http://schemas.microsoft.com/office/drawing/2014/main" id="{CC370806-7535-4547-8726-13AF5E0A21D1}"/>
              </a:ext>
            </a:extLst>
          </p:cNvPr>
          <p:cNvGrpSpPr/>
          <p:nvPr/>
        </p:nvGrpSpPr>
        <p:grpSpPr>
          <a:xfrm>
            <a:off x="645211" y="2919753"/>
            <a:ext cx="7959240" cy="527316"/>
            <a:chOff x="1049187" y="4115184"/>
            <a:chExt cx="11971129" cy="690279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51517E6-6CE0-4EBF-99D1-F3D28D43FEBC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108">
              <a:extLst>
                <a:ext uri="{FF2B5EF4-FFF2-40B4-BE49-F238E27FC236}">
                  <a16:creationId xmlns:a16="http://schemas.microsoft.com/office/drawing/2014/main" id="{DC6A2AAB-D852-4D22-9079-4915D20CD1EF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77" name="그룹 73">
                <a:extLst>
                  <a:ext uri="{FF2B5EF4-FFF2-40B4-BE49-F238E27FC236}">
                    <a16:creationId xmlns:a16="http://schemas.microsoft.com/office/drawing/2014/main" id="{C4C4026D-1A05-4B75-9940-E46BAB1CE6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79" name="모서리가 둥근 직사각형 69">
                  <a:extLst>
                    <a:ext uri="{FF2B5EF4-FFF2-40B4-BE49-F238E27FC236}">
                      <a16:creationId xmlns:a16="http://schemas.microsoft.com/office/drawing/2014/main" id="{4B80C9E1-0C1A-4002-AD68-6DFA31CCA4B2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모서리가 둥근 직사각형 70">
                  <a:extLst>
                    <a:ext uri="{FF2B5EF4-FFF2-40B4-BE49-F238E27FC236}">
                      <a16:creationId xmlns:a16="http://schemas.microsoft.com/office/drawing/2014/main" id="{8BE2CAFF-9093-43DC-A830-A7372EF581C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자유형 22">
                  <a:extLst>
                    <a:ext uri="{FF2B5EF4-FFF2-40B4-BE49-F238E27FC236}">
                      <a16:creationId xmlns:a16="http://schemas.microsoft.com/office/drawing/2014/main" id="{1F20121C-8EEB-4843-AF71-32CFEB90643E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649D25-3B3A-45D4-91B5-B2EA12931759}"/>
                  </a:ext>
                </a:extLst>
              </p:cNvPr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ADADF5-1303-47B6-BB4F-87E1FAB2B332}"/>
                </a:ext>
              </a:extLst>
            </p:cNvPr>
            <p:cNvSpPr/>
            <p:nvPr/>
          </p:nvSpPr>
          <p:spPr>
            <a:xfrm>
              <a:off x="2463246" y="4235135"/>
              <a:ext cx="9359998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데이터분석을 위한 자료구조인 </a:t>
              </a:r>
              <a:r>
                <a:rPr kumimoji="1" lang="en-US" altLang="ko-KR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Dataframe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생성하는 방법을 인지한다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8" name="자유형 28">
            <a:extLst>
              <a:ext uri="{FF2B5EF4-FFF2-40B4-BE49-F238E27FC236}">
                <a16:creationId xmlns:a16="http://schemas.microsoft.com/office/drawing/2014/main" id="{AC997020-91BF-4B1A-88CB-7C06890A8316}"/>
              </a:ext>
            </a:extLst>
          </p:cNvPr>
          <p:cNvSpPr/>
          <p:nvPr/>
        </p:nvSpPr>
        <p:spPr bwMode="auto">
          <a:xfrm>
            <a:off x="709582" y="3633737"/>
            <a:ext cx="713192" cy="215853"/>
          </a:xfrm>
          <a:prstGeom prst="roundRect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968981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4038285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80049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기본문법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문법 및 데이터를 수집하는 방법을 익힌다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7EFA4276-EDB9-4A95-9149-34765C71AFF1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4" name="모서리가 둥근 직사각형 42">
              <a:extLst>
                <a:ext uri="{FF2B5EF4-FFF2-40B4-BE49-F238E27FC236}">
                  <a16:creationId xmlns:a16="http://schemas.microsoft.com/office/drawing/2014/main" id="{496196EB-1F7A-458D-BA95-D34774DB0B43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C71E4B7A-4B9C-4417-A8A0-32C1ED7BF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F023ED-4A27-4A9F-9CAC-0A9F99C141E2}"/>
                </a:ext>
              </a:extLst>
            </p:cNvPr>
            <p:cNvSpPr/>
            <p:nvPr/>
          </p:nvSpPr>
          <p:spPr>
            <a:xfrm>
              <a:off x="911746" y="2055249"/>
              <a:ext cx="25393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자료형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1C25926F-EA62-4DD9-81E4-513DA4A49D39}"/>
              </a:ext>
            </a:extLst>
          </p:cNvPr>
          <p:cNvGrpSpPr/>
          <p:nvPr/>
        </p:nvGrpSpPr>
        <p:grpSpPr>
          <a:xfrm>
            <a:off x="643212" y="2001840"/>
            <a:ext cx="3373766" cy="409829"/>
            <a:chOff x="1049186" y="1449928"/>
            <a:chExt cx="11971129" cy="69065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1BC1D6-7853-41F2-B46B-BE07D00B4FEF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3" name="그룹 65">
              <a:extLst>
                <a:ext uri="{FF2B5EF4-FFF2-40B4-BE49-F238E27FC236}">
                  <a16:creationId xmlns:a16="http://schemas.microsoft.com/office/drawing/2014/main" id="{C8F5AE9D-B3F9-427E-87C3-22808366D113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5" name="그룹 76">
                <a:extLst>
                  <a:ext uri="{FF2B5EF4-FFF2-40B4-BE49-F238E27FC236}">
                    <a16:creationId xmlns:a16="http://schemas.microsoft.com/office/drawing/2014/main" id="{10F09A44-1B34-4354-8D52-B4FDF15E3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7" name="모서리가 둥근 직사각형 69">
                  <a:extLst>
                    <a:ext uri="{FF2B5EF4-FFF2-40B4-BE49-F238E27FC236}">
                      <a16:creationId xmlns:a16="http://schemas.microsoft.com/office/drawing/2014/main" id="{835D4D3A-28C9-4F2E-9CE0-02EC1D7AF8E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모서리가 둥근 직사각형 70">
                  <a:extLst>
                    <a:ext uri="{FF2B5EF4-FFF2-40B4-BE49-F238E27FC236}">
                      <a16:creationId xmlns:a16="http://schemas.microsoft.com/office/drawing/2014/main" id="{1DAFDFA8-D8DF-46C8-A174-B31B37C7F36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자유형 16">
                  <a:extLst>
                    <a:ext uri="{FF2B5EF4-FFF2-40B4-BE49-F238E27FC236}">
                      <a16:creationId xmlns:a16="http://schemas.microsoft.com/office/drawing/2014/main" id="{27412993-1756-4E9C-B941-885AFCB8FB4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3ECB69-30B0-4F09-87A4-BE78CC1A0142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2CABBA-5B85-46D4-AFF6-5BBDC33A0900}"/>
                </a:ext>
              </a:extLst>
            </p:cNvPr>
            <p:cNvSpPr/>
            <p:nvPr/>
          </p:nvSpPr>
          <p:spPr>
            <a:xfrm>
              <a:off x="2463249" y="1555083"/>
              <a:ext cx="30399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88">
            <a:extLst>
              <a:ext uri="{FF2B5EF4-FFF2-40B4-BE49-F238E27FC236}">
                <a16:creationId xmlns:a16="http://schemas.microsoft.com/office/drawing/2014/main" id="{9E871A1B-0D81-4376-BEF8-C7F19087601B}"/>
              </a:ext>
            </a:extLst>
          </p:cNvPr>
          <p:cNvGrpSpPr/>
          <p:nvPr/>
        </p:nvGrpSpPr>
        <p:grpSpPr>
          <a:xfrm>
            <a:off x="643212" y="2534526"/>
            <a:ext cx="3373765" cy="409606"/>
            <a:chOff x="1049187" y="2349884"/>
            <a:chExt cx="11971129" cy="6902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E166309-E31E-4DBE-BBA6-1888184D268C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5" name="그룹 90">
              <a:extLst>
                <a:ext uri="{FF2B5EF4-FFF2-40B4-BE49-F238E27FC236}">
                  <a16:creationId xmlns:a16="http://schemas.microsoft.com/office/drawing/2014/main" id="{6349E6E3-C58B-4B98-8919-2E61A6C001D0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67" name="그룹 73">
                <a:extLst>
                  <a:ext uri="{FF2B5EF4-FFF2-40B4-BE49-F238E27FC236}">
                    <a16:creationId xmlns:a16="http://schemas.microsoft.com/office/drawing/2014/main" id="{39859432-D958-4881-93B0-03B523509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9" name="모서리가 둥근 직사각형 69">
                  <a:extLst>
                    <a:ext uri="{FF2B5EF4-FFF2-40B4-BE49-F238E27FC236}">
                      <a16:creationId xmlns:a16="http://schemas.microsoft.com/office/drawing/2014/main" id="{C6A60125-6DC8-42EA-95C3-428CFEE17C2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모서리가 둥근 직사각형 70">
                  <a:extLst>
                    <a:ext uri="{FF2B5EF4-FFF2-40B4-BE49-F238E27FC236}">
                      <a16:creationId xmlns:a16="http://schemas.microsoft.com/office/drawing/2014/main" id="{4271D80B-056C-48B0-A8F8-9E049851978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자유형 22">
                  <a:extLst>
                    <a:ext uri="{FF2B5EF4-FFF2-40B4-BE49-F238E27FC236}">
                      <a16:creationId xmlns:a16="http://schemas.microsoft.com/office/drawing/2014/main" id="{0992AE6E-2E42-4512-899F-657303E1F82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52EF921-1506-4114-8EC1-59DCF37138C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D4DA837-059B-40AA-8723-4CFAAC2DEFE4}"/>
                </a:ext>
              </a:extLst>
            </p:cNvPr>
            <p:cNvSpPr/>
            <p:nvPr/>
          </p:nvSpPr>
          <p:spPr>
            <a:xfrm>
              <a:off x="2463247" y="2458649"/>
              <a:ext cx="35111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97">
            <a:extLst>
              <a:ext uri="{FF2B5EF4-FFF2-40B4-BE49-F238E27FC236}">
                <a16:creationId xmlns:a16="http://schemas.microsoft.com/office/drawing/2014/main" id="{2CA2F072-01A3-41E0-92CA-8D035391886B}"/>
              </a:ext>
            </a:extLst>
          </p:cNvPr>
          <p:cNvGrpSpPr/>
          <p:nvPr/>
        </p:nvGrpSpPr>
        <p:grpSpPr>
          <a:xfrm>
            <a:off x="641117" y="3054070"/>
            <a:ext cx="3375501" cy="409746"/>
            <a:chOff x="1043031" y="3230975"/>
            <a:chExt cx="11977284" cy="69051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5BDAB9-F51B-49DC-9D36-A72F4D399670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7" name="그룹 99">
              <a:extLst>
                <a:ext uri="{FF2B5EF4-FFF2-40B4-BE49-F238E27FC236}">
                  <a16:creationId xmlns:a16="http://schemas.microsoft.com/office/drawing/2014/main" id="{195B6189-C0FC-4E6B-B144-FE27E8C845B3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59" name="그룹 77">
                <a:extLst>
                  <a:ext uri="{FF2B5EF4-FFF2-40B4-BE49-F238E27FC236}">
                    <a16:creationId xmlns:a16="http://schemas.microsoft.com/office/drawing/2014/main" id="{B318F12F-7BFD-4A0F-9FF8-FD07EE8A83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1" name="모서리가 둥근 직사각형 69">
                  <a:extLst>
                    <a:ext uri="{FF2B5EF4-FFF2-40B4-BE49-F238E27FC236}">
                      <a16:creationId xmlns:a16="http://schemas.microsoft.com/office/drawing/2014/main" id="{09E1FDDD-4C40-4F11-98A4-393ADA7BD008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모서리가 둥근 직사각형 70">
                  <a:extLst>
                    <a:ext uri="{FF2B5EF4-FFF2-40B4-BE49-F238E27FC236}">
                      <a16:creationId xmlns:a16="http://schemas.microsoft.com/office/drawing/2014/main" id="{AF0FC420-1091-45D1-AB68-E455E13F7B8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자유형 28">
                  <a:extLst>
                    <a:ext uri="{FF2B5EF4-FFF2-40B4-BE49-F238E27FC236}">
                      <a16:creationId xmlns:a16="http://schemas.microsoft.com/office/drawing/2014/main" id="{AC81C546-AB3F-42F2-B3B9-5B1897419F55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9A2E0F-82D9-4127-880F-0FB1BFA61C0A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47657E-8F89-48EB-AA93-A9FEBFD7FF82}"/>
                </a:ext>
              </a:extLst>
            </p:cNvPr>
            <p:cNvSpPr/>
            <p:nvPr/>
          </p:nvSpPr>
          <p:spPr>
            <a:xfrm>
              <a:off x="2463249" y="3331568"/>
              <a:ext cx="299285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106">
            <a:extLst>
              <a:ext uri="{FF2B5EF4-FFF2-40B4-BE49-F238E27FC236}">
                <a16:creationId xmlns:a16="http://schemas.microsoft.com/office/drawing/2014/main" id="{2484FCAE-EB4A-4B62-8750-422BEC05BB9B}"/>
              </a:ext>
            </a:extLst>
          </p:cNvPr>
          <p:cNvGrpSpPr/>
          <p:nvPr/>
        </p:nvGrpSpPr>
        <p:grpSpPr>
          <a:xfrm>
            <a:off x="643212" y="3580213"/>
            <a:ext cx="3373765" cy="409606"/>
            <a:chOff x="1049187" y="4115184"/>
            <a:chExt cx="11971129" cy="690279"/>
          </a:xfrm>
          <a:solidFill>
            <a:schemeClr val="bg1">
              <a:lumMod val="65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261D34A-45B1-4442-8A3C-B10310DF1683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108">
              <a:extLst>
                <a:ext uri="{FF2B5EF4-FFF2-40B4-BE49-F238E27FC236}">
                  <a16:creationId xmlns:a16="http://schemas.microsoft.com/office/drawing/2014/main" id="{CDB0FD6B-86C2-4590-B6DC-4D63C7B09E01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  <a:grpFill/>
          </p:grpSpPr>
          <p:grpSp>
            <p:nvGrpSpPr>
              <p:cNvPr id="51" name="그룹 73">
                <a:extLst>
                  <a:ext uri="{FF2B5EF4-FFF2-40B4-BE49-F238E27FC236}">
                    <a16:creationId xmlns:a16="http://schemas.microsoft.com/office/drawing/2014/main" id="{05E9D13D-631A-4EA7-A8BE-03267F411C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  <a:grpFill/>
            </p:grpSpPr>
            <p:sp>
              <p:nvSpPr>
                <p:cNvPr id="53" name="모서리가 둥근 직사각형 69">
                  <a:extLst>
                    <a:ext uri="{FF2B5EF4-FFF2-40B4-BE49-F238E27FC236}">
                      <a16:creationId xmlns:a16="http://schemas.microsoft.com/office/drawing/2014/main" id="{7D4D1B00-DAF8-4D74-800B-E275D0E72183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모서리가 둥근 직사각형 70">
                  <a:extLst>
                    <a:ext uri="{FF2B5EF4-FFF2-40B4-BE49-F238E27FC236}">
                      <a16:creationId xmlns:a16="http://schemas.microsoft.com/office/drawing/2014/main" id="{4EE35B8E-C56C-4F9A-B83E-A101C4C1B36F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자유형 22">
                  <a:extLst>
                    <a:ext uri="{FF2B5EF4-FFF2-40B4-BE49-F238E27FC236}">
                      <a16:creationId xmlns:a16="http://schemas.microsoft.com/office/drawing/2014/main" id="{F89E5DE3-02D1-451E-A6A9-8BAE2AFFFEF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CA9976-A30D-407A-83CB-22946B2F53A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grp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EA8588F-D8E1-4122-9B77-9A56B32AA93F}"/>
                </a:ext>
              </a:extLst>
            </p:cNvPr>
            <p:cNvSpPr/>
            <p:nvPr/>
          </p:nvSpPr>
          <p:spPr>
            <a:xfrm>
              <a:off x="2463247" y="4235135"/>
              <a:ext cx="3039975" cy="46680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튜플</a:t>
              </a:r>
              <a:r>
                <a:rPr lang="ko-KR" altLang="en-US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(Tuple)</a:t>
              </a:r>
            </a:p>
          </p:txBody>
        </p:sp>
      </p:grpSp>
      <p:grpSp>
        <p:nvGrpSpPr>
          <p:cNvPr id="26" name="그룹 115">
            <a:extLst>
              <a:ext uri="{FF2B5EF4-FFF2-40B4-BE49-F238E27FC236}">
                <a16:creationId xmlns:a16="http://schemas.microsoft.com/office/drawing/2014/main" id="{0634EA15-42C3-43C0-A3D1-CC77323FCE0E}"/>
              </a:ext>
            </a:extLst>
          </p:cNvPr>
          <p:cNvGrpSpPr/>
          <p:nvPr/>
        </p:nvGrpSpPr>
        <p:grpSpPr>
          <a:xfrm>
            <a:off x="641117" y="4106219"/>
            <a:ext cx="3375501" cy="409747"/>
            <a:chOff x="1043031" y="4996275"/>
            <a:chExt cx="11977284" cy="690514"/>
          </a:xfrm>
          <a:solidFill>
            <a:schemeClr val="bg1">
              <a:lumMod val="65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7A6C7F0-992E-4857-B90F-5330F72E2A30}"/>
                </a:ext>
              </a:extLst>
            </p:cNvPr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117">
              <a:extLst>
                <a:ext uri="{FF2B5EF4-FFF2-40B4-BE49-F238E27FC236}">
                  <a16:creationId xmlns:a16="http://schemas.microsoft.com/office/drawing/2014/main" id="{A6B2A3E1-D080-49F4-B181-18F93A1AF43F}"/>
                </a:ext>
              </a:extLst>
            </p:cNvPr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  <a:grpFill/>
          </p:grpSpPr>
          <p:grpSp>
            <p:nvGrpSpPr>
              <p:cNvPr id="40" name="그룹 77">
                <a:extLst>
                  <a:ext uri="{FF2B5EF4-FFF2-40B4-BE49-F238E27FC236}">
                    <a16:creationId xmlns:a16="http://schemas.microsoft.com/office/drawing/2014/main" id="{C9E8830A-AA3F-4505-916F-5E719F67D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  <a:grpFill/>
            </p:grpSpPr>
            <p:sp>
              <p:nvSpPr>
                <p:cNvPr id="43" name="모서리가 둥근 직사각형 69">
                  <a:extLst>
                    <a:ext uri="{FF2B5EF4-FFF2-40B4-BE49-F238E27FC236}">
                      <a16:creationId xmlns:a16="http://schemas.microsoft.com/office/drawing/2014/main" id="{61BEF06B-339B-40EE-B6B9-D8A973F6523A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모서리가 둥근 직사각형 70">
                  <a:extLst>
                    <a:ext uri="{FF2B5EF4-FFF2-40B4-BE49-F238E27FC236}">
                      <a16:creationId xmlns:a16="http://schemas.microsoft.com/office/drawing/2014/main" id="{CED6522B-4656-4DE5-AA50-D321F5F573D6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자유형 28">
                  <a:extLst>
                    <a:ext uri="{FF2B5EF4-FFF2-40B4-BE49-F238E27FC236}">
                      <a16:creationId xmlns:a16="http://schemas.microsoft.com/office/drawing/2014/main" id="{A9EA4976-D8A4-48F7-980C-564F9F69EEF1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CB3EDE-B0C8-4100-9D8B-040C716868B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grp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B077337-1CF9-43BE-8536-A7CC7D4E2168}"/>
                </a:ext>
              </a:extLst>
            </p:cNvPr>
            <p:cNvSpPr/>
            <p:nvPr/>
          </p:nvSpPr>
          <p:spPr>
            <a:xfrm>
              <a:off x="2463249" y="5096871"/>
              <a:ext cx="4792722" cy="46680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r>
                <a:rPr lang="ko-KR" altLang="en-US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(Dictionary)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62E5D0-6C9C-4D0C-B7AB-F0086CFF12DC}"/>
              </a:ext>
            </a:extLst>
          </p:cNvPr>
          <p:cNvGrpSpPr/>
          <p:nvPr/>
        </p:nvGrpSpPr>
        <p:grpSpPr>
          <a:xfrm>
            <a:off x="676152" y="1288654"/>
            <a:ext cx="4111872" cy="558121"/>
            <a:chOff x="3032166" y="1296555"/>
            <a:chExt cx="7639844" cy="558121"/>
          </a:xfrm>
        </p:grpSpPr>
        <p:sp>
          <p:nvSpPr>
            <p:cNvPr id="90" name="모서리가 둥근 직사각형 50">
              <a:extLst>
                <a:ext uri="{FF2B5EF4-FFF2-40B4-BE49-F238E27FC236}">
                  <a16:creationId xmlns:a16="http://schemas.microsoft.com/office/drawing/2014/main" id="{A8BE8693-2857-4F56-AA8C-72396BB8E9A9}"/>
                </a:ext>
              </a:extLst>
            </p:cNvPr>
            <p:cNvSpPr/>
            <p:nvPr/>
          </p:nvSpPr>
          <p:spPr>
            <a:xfrm>
              <a:off x="3032166" y="1296555"/>
              <a:ext cx="7639844" cy="5487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2CEF036-A686-41DF-8490-6DFC30C62FA3}"/>
                </a:ext>
              </a:extLst>
            </p:cNvPr>
            <p:cNvSpPr/>
            <p:nvPr/>
          </p:nvSpPr>
          <p:spPr>
            <a:xfrm>
              <a:off x="4667407" y="1331456"/>
              <a:ext cx="4572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프로그래밍을 할 때 쓰이는 숫자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등 모든 자료형태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718E280-41FB-455B-8226-0D8C0A03AF79}"/>
              </a:ext>
            </a:extLst>
          </p:cNvPr>
          <p:cNvSpPr/>
          <p:nvPr/>
        </p:nvSpPr>
        <p:spPr>
          <a:xfrm>
            <a:off x="4572000" y="2028301"/>
            <a:ext cx="3751507" cy="3565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(int), 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실수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(float) → 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사칙연산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F2FEE20-A51B-45B9-9025-1DDA5E76EC2B}"/>
              </a:ext>
            </a:extLst>
          </p:cNvPr>
          <p:cNvSpPr/>
          <p:nvPr/>
        </p:nvSpPr>
        <p:spPr>
          <a:xfrm>
            <a:off x="4572000" y="2552036"/>
            <a:ext cx="3751507" cy="3565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인덱스로 접근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합치기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대체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500A995-D0FB-4A39-BE27-D8FA25958DCD}"/>
              </a:ext>
            </a:extLst>
          </p:cNvPr>
          <p:cNvSpPr/>
          <p:nvPr/>
        </p:nvSpPr>
        <p:spPr>
          <a:xfrm>
            <a:off x="4572000" y="3082070"/>
            <a:ext cx="3751507" cy="3565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숫자의 집합 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인덱스 접근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sum/len/min/mix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82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0723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 프로세스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852564" y="3187328"/>
            <a:ext cx="632671" cy="961118"/>
            <a:chOff x="693327" y="1790522"/>
            <a:chExt cx="482652" cy="61605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140928" cy="197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831" y="3195450"/>
            <a:ext cx="606418" cy="6829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2508090" y="3015482"/>
            <a:ext cx="592184" cy="1052076"/>
          </a:xfrm>
          <a:prstGeom prst="rect">
            <a:avLst/>
          </a:prstGeom>
        </p:spPr>
      </p:pic>
      <p:sp>
        <p:nvSpPr>
          <p:cNvPr id="78" name="화살표: 오각형 6">
            <a:extLst>
              <a:ext uri="{FF2B5EF4-FFF2-40B4-BE49-F238E27FC236}">
                <a16:creationId xmlns:a16="http://schemas.microsoft.com/office/drawing/2014/main" id="{52F1B196-2269-4C57-BA7D-FC1F53A0A5AF}"/>
              </a:ext>
            </a:extLst>
          </p:cNvPr>
          <p:cNvSpPr/>
          <p:nvPr/>
        </p:nvSpPr>
        <p:spPr>
          <a:xfrm>
            <a:off x="936908" y="1808866"/>
            <a:ext cx="1827328" cy="389663"/>
          </a:xfrm>
          <a:prstGeom prst="homePlate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Load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9" name="화살표: 오각형 26">
            <a:extLst>
              <a:ext uri="{FF2B5EF4-FFF2-40B4-BE49-F238E27FC236}">
                <a16:creationId xmlns:a16="http://schemas.microsoft.com/office/drawing/2014/main" id="{2107CB3A-9E9D-40F9-BB36-F6F2536958D8}"/>
              </a:ext>
            </a:extLst>
          </p:cNvPr>
          <p:cNvSpPr/>
          <p:nvPr/>
        </p:nvSpPr>
        <p:spPr>
          <a:xfrm>
            <a:off x="3260977" y="1808866"/>
            <a:ext cx="1985044" cy="389663"/>
          </a:xfrm>
          <a:prstGeom prst="homePlate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Processing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0" name="화살표: 오각형 28">
            <a:extLst>
              <a:ext uri="{FF2B5EF4-FFF2-40B4-BE49-F238E27FC236}">
                <a16:creationId xmlns:a16="http://schemas.microsoft.com/office/drawing/2014/main" id="{1E71B845-D118-46E2-8557-050DED21E5D7}"/>
              </a:ext>
            </a:extLst>
          </p:cNvPr>
          <p:cNvSpPr/>
          <p:nvPr/>
        </p:nvSpPr>
        <p:spPr>
          <a:xfrm>
            <a:off x="5918516" y="1779662"/>
            <a:ext cx="1827328" cy="389663"/>
          </a:xfrm>
          <a:prstGeom prst="homePlate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Unload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936908" y="2368013"/>
            <a:ext cx="1827328" cy="2201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소스 데이터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6656A79-B2C1-4CE9-A231-AD2AEE608FA9}"/>
              </a:ext>
            </a:extLst>
          </p:cNvPr>
          <p:cNvSpPr/>
          <p:nvPr/>
        </p:nvSpPr>
        <p:spPr>
          <a:xfrm>
            <a:off x="3260976" y="2368013"/>
            <a:ext cx="1985045" cy="2201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Python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03A4C3-492F-498D-9F41-6442BE02B1E5}"/>
              </a:ext>
            </a:extLst>
          </p:cNvPr>
          <p:cNvSpPr/>
          <p:nvPr/>
        </p:nvSpPr>
        <p:spPr>
          <a:xfrm>
            <a:off x="5918516" y="2368013"/>
            <a:ext cx="1827328" cy="2201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출력 데이터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3B2CD9-A5E3-424A-B9CF-DE8B36F2FF4F}"/>
              </a:ext>
            </a:extLst>
          </p:cNvPr>
          <p:cNvSpPr txBox="1"/>
          <p:nvPr/>
        </p:nvSpPr>
        <p:spPr>
          <a:xfrm>
            <a:off x="1409962" y="2702891"/>
            <a:ext cx="1000733" cy="24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Sellout Data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63517A-8B9B-41F4-BC2E-5A3BCC4BB24A}"/>
              </a:ext>
            </a:extLst>
          </p:cNvPr>
          <p:cNvSpPr txBox="1"/>
          <p:nvPr/>
        </p:nvSpPr>
        <p:spPr>
          <a:xfrm>
            <a:off x="3786190" y="2690293"/>
            <a:ext cx="730150" cy="24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Transfer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A10409-5EE7-4527-B537-980C9D72E3F8}"/>
              </a:ext>
            </a:extLst>
          </p:cNvPr>
          <p:cNvSpPr txBox="1"/>
          <p:nvPr/>
        </p:nvSpPr>
        <p:spPr>
          <a:xfrm>
            <a:off x="6414274" y="2755732"/>
            <a:ext cx="1000733" cy="24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Sellout Data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6140325" y="3187328"/>
            <a:ext cx="632671" cy="961118"/>
            <a:chOff x="693327" y="1790522"/>
            <a:chExt cx="482652" cy="616055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140928" cy="197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92" y="3195450"/>
            <a:ext cx="606418" cy="682902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5467662" y="3024324"/>
            <a:ext cx="592184" cy="1052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977" y="3007227"/>
            <a:ext cx="1985045" cy="1265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3391" y="4043010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Oracle, Postgres, MySQL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886068" y="4074465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Oracle, Postgres, MySQL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89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목차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2"/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30" name="직사각형 129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1" name="그룹 65"/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133" name="그룹 76"/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135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모서리가 둥근 직사각형 70"/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2463249" y="1555083"/>
              <a:ext cx="536283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csv</a:t>
              </a:r>
            </a:p>
          </p:txBody>
        </p:sp>
      </p:grpSp>
      <p:grpSp>
        <p:nvGrpSpPr>
          <p:cNvPr id="52" name="그룹 88"/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122" name="직사각형 121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90"/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125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27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1-2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2463247" y="2458649"/>
              <a:ext cx="835004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 (mysql)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88">
            <a:extLst>
              <a:ext uri="{FF2B5EF4-FFF2-40B4-BE49-F238E27FC236}">
                <a16:creationId xmlns:a16="http://schemas.microsoft.com/office/drawing/2014/main" id="{9A29E8BC-65AD-4EAD-90AD-06F1FD1F1F51}"/>
              </a:ext>
            </a:extLst>
          </p:cNvPr>
          <p:cNvGrpSpPr/>
          <p:nvPr/>
        </p:nvGrpSpPr>
        <p:grpSpPr>
          <a:xfrm>
            <a:off x="641117" y="2478700"/>
            <a:ext cx="4074899" cy="409606"/>
            <a:chOff x="1043029" y="2349884"/>
            <a:chExt cx="11977287" cy="69027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4BFDB6B-ECF8-4AFA-845F-E872C0892C11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2605AB86-1952-4B21-AB50-33DD71DE2D8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37" name="그룹 73">
                <a:extLst>
                  <a:ext uri="{FF2B5EF4-FFF2-40B4-BE49-F238E27FC236}">
                    <a16:creationId xmlns:a16="http://schemas.microsoft.com/office/drawing/2014/main" id="{3E0CFDB9-DF2C-499F-BC9D-02B079D047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9" name="모서리가 둥근 직사각형 69">
                  <a:extLst>
                    <a:ext uri="{FF2B5EF4-FFF2-40B4-BE49-F238E27FC236}">
                      <a16:creationId xmlns:a16="http://schemas.microsoft.com/office/drawing/2014/main" id="{D3663FD6-B577-4201-A89B-A581C394AE31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모서리가 둥근 직사각형 70">
                  <a:extLst>
                    <a:ext uri="{FF2B5EF4-FFF2-40B4-BE49-F238E27FC236}">
                      <a16:creationId xmlns:a16="http://schemas.microsoft.com/office/drawing/2014/main" id="{FC6BBD17-3127-49D5-8559-6DDEF2944112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자유형 22">
                  <a:extLst>
                    <a:ext uri="{FF2B5EF4-FFF2-40B4-BE49-F238E27FC236}">
                      <a16:creationId xmlns:a16="http://schemas.microsoft.com/office/drawing/2014/main" id="{74B1D820-7D5A-4866-9FE5-185544EF058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2611D2-714E-4EA4-BF16-67D2837C4ECA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1-3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3D8EFC6-F12F-4898-8268-6A28B547EAB6}"/>
                </a:ext>
              </a:extLst>
            </p:cNvPr>
            <p:cNvSpPr/>
            <p:nvPr/>
          </p:nvSpPr>
          <p:spPr>
            <a:xfrm>
              <a:off x="2463247" y="2458649"/>
              <a:ext cx="892487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database (postgres)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" name="그룹 88">
            <a:extLst>
              <a:ext uri="{FF2B5EF4-FFF2-40B4-BE49-F238E27FC236}">
                <a16:creationId xmlns:a16="http://schemas.microsoft.com/office/drawing/2014/main" id="{257365F1-4969-4DBA-B77C-40E9E7089764}"/>
              </a:ext>
            </a:extLst>
          </p:cNvPr>
          <p:cNvGrpSpPr/>
          <p:nvPr/>
        </p:nvGrpSpPr>
        <p:grpSpPr>
          <a:xfrm>
            <a:off x="641117" y="2971432"/>
            <a:ext cx="4074899" cy="409606"/>
            <a:chOff x="1043029" y="2349884"/>
            <a:chExt cx="11977287" cy="69027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2B71E37-539A-435F-A45B-8303F4CAB324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90">
              <a:extLst>
                <a:ext uri="{FF2B5EF4-FFF2-40B4-BE49-F238E27FC236}">
                  <a16:creationId xmlns:a16="http://schemas.microsoft.com/office/drawing/2014/main" id="{4219552A-D77B-411E-919A-42EBE4ED8D0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72" name="그룹 73">
                <a:extLst>
                  <a:ext uri="{FF2B5EF4-FFF2-40B4-BE49-F238E27FC236}">
                    <a16:creationId xmlns:a16="http://schemas.microsoft.com/office/drawing/2014/main" id="{D2125740-660C-4A36-A891-B634C6A08C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33F4607C-AD03-474F-8EC8-DB37E3F6036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A1EB5C4C-2E4B-480A-A8B3-70E64C3E01B6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22">
                  <a:extLst>
                    <a:ext uri="{FF2B5EF4-FFF2-40B4-BE49-F238E27FC236}">
                      <a16:creationId xmlns:a16="http://schemas.microsoft.com/office/drawing/2014/main" id="{C4F27FA5-1B61-45D1-8028-CC63212A182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EF9C999-B869-4654-8A83-FFC193FE0859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1-4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6DFE463-FFC6-4642-ABC5-0C8A5FF5E395}"/>
                </a:ext>
              </a:extLst>
            </p:cNvPr>
            <p:cNvSpPr/>
            <p:nvPr/>
          </p:nvSpPr>
          <p:spPr>
            <a:xfrm>
              <a:off x="2463247" y="2458649"/>
              <a:ext cx="838773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database (oracle)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8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52752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csv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00192" y="-166936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누르고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tab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키 누르면 함수자동완성 지원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6468" y="1435688"/>
            <a:ext cx="84360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PANDAS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패키지 불러오기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pd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CSV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파일을 읽어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 = pd.read_csv("../dataset/customerdata.csv")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customerData.columns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 ['CUSTID','AVGPRICE','EMI','DEVICECOUNT','PRODUCTAGE','CUSTTYPE']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VIEW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CSV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파일로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customerData.to_csv("../dataset/customerdata_out.csv", index=False)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customerData.head()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18497C55-83FC-42E3-8137-C4DF51DB9423}"/>
              </a:ext>
            </a:extLst>
          </p:cNvPr>
          <p:cNvSpPr/>
          <p:nvPr/>
        </p:nvSpPr>
        <p:spPr bwMode="auto">
          <a:xfrm>
            <a:off x="3287953" y="3938277"/>
            <a:ext cx="4320480" cy="1164207"/>
          </a:xfrm>
          <a:prstGeom prst="wedgeRectCallout">
            <a:avLst>
              <a:gd name="adj1" fmla="val -62454"/>
              <a:gd name="adj2" fmla="val -53917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default = 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index = True, header = True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additional info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encoding = ‘ms949’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na_rep = ‘-’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2160" y="1410156"/>
            <a:ext cx="29706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한글깨짐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ms949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는 매직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charaterset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kopo_region_mst_hangul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을 불러와보자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2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3069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상대경로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절대경로의 이해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00192" y="-166936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누르고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tab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키 누르면 함수자동완성 지원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27D1C526-1E37-4E6A-A776-57E19CB19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89" y="3751310"/>
            <a:ext cx="7665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codeset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FF98FD2-7A53-4F2E-B280-35AF1CFA2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006" y="2564414"/>
            <a:ext cx="1029072" cy="29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</a:t>
            </a:r>
            <a:r>
              <a:rPr lang="ko-KR" altLang="en-US">
                <a:ea typeface="굴림" panose="020B0600000101010101" pitchFamily="50" charset="-127"/>
              </a:rPr>
              <a:t>드라이브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8D9D54-17CE-4D55-9400-E2F56F4B4949}"/>
              </a:ext>
            </a:extLst>
          </p:cNvPr>
          <p:cNvCxnSpPr>
            <a:cxnSpLocks/>
          </p:cNvCxnSpPr>
          <p:nvPr/>
        </p:nvCxnSpPr>
        <p:spPr>
          <a:xfrm flipH="1">
            <a:off x="4733964" y="2922407"/>
            <a:ext cx="3849" cy="2035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B153E2-64F9-4F58-8685-B374CA974793}"/>
              </a:ext>
            </a:extLst>
          </p:cNvPr>
          <p:cNvCxnSpPr>
            <a:cxnSpLocks/>
          </p:cNvCxnSpPr>
          <p:nvPr/>
        </p:nvCxnSpPr>
        <p:spPr>
          <a:xfrm flipH="1">
            <a:off x="4733964" y="3213679"/>
            <a:ext cx="429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8B583C72-A00C-4EC5-ABE9-BD0E5455F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145" y="2863383"/>
            <a:ext cx="1701433" cy="29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Python_workspace</a:t>
            </a:r>
            <a:endParaRPr lang="ko-KR" altLang="en-US">
              <a:ea typeface="굴림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5DBBDF6-3BBA-48B4-8E27-A8A10CDED9E1}"/>
              </a:ext>
            </a:extLst>
          </p:cNvPr>
          <p:cNvCxnSpPr>
            <a:cxnSpLocks/>
          </p:cNvCxnSpPr>
          <p:nvPr/>
        </p:nvCxnSpPr>
        <p:spPr>
          <a:xfrm>
            <a:off x="5163813" y="3196998"/>
            <a:ext cx="0" cy="17670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EE3392-1CD1-4C69-9BCE-30085938DAB7}"/>
              </a:ext>
            </a:extLst>
          </p:cNvPr>
          <p:cNvCxnSpPr>
            <a:cxnSpLocks/>
          </p:cNvCxnSpPr>
          <p:nvPr/>
        </p:nvCxnSpPr>
        <p:spPr>
          <a:xfrm flipH="1">
            <a:off x="5163813" y="3506233"/>
            <a:ext cx="4298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121292A-F24D-4607-AB30-86C3BEE856EB}"/>
              </a:ext>
            </a:extLst>
          </p:cNvPr>
          <p:cNvCxnSpPr>
            <a:cxnSpLocks/>
          </p:cNvCxnSpPr>
          <p:nvPr/>
        </p:nvCxnSpPr>
        <p:spPr>
          <a:xfrm flipH="1">
            <a:off x="5163813" y="3901437"/>
            <a:ext cx="4298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8">
            <a:extLst>
              <a:ext uri="{FF2B5EF4-FFF2-40B4-BE49-F238E27FC236}">
                <a16:creationId xmlns:a16="http://schemas.microsoft.com/office/drawing/2014/main" id="{7064F904-19BA-46C6-8426-6DFF9A016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89" y="3335576"/>
            <a:ext cx="7377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dataset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BF3549AB-8684-45D7-9E9E-79A493809E44}"/>
              </a:ext>
            </a:extLst>
          </p:cNvPr>
          <p:cNvSpPr/>
          <p:nvPr/>
        </p:nvSpPr>
        <p:spPr>
          <a:xfrm>
            <a:off x="6731245" y="2694010"/>
            <a:ext cx="2160237" cy="893060"/>
          </a:xfrm>
          <a:prstGeom prst="wedgeRoundRectCallout">
            <a:avLst>
              <a:gd name="adj1" fmla="val -69018"/>
              <a:gd name="adj2" fmla="val 395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FFFF"/>
                </a:solidFill>
                <a:ea typeface="굴림" panose="020B0600000101010101" pitchFamily="50" charset="-127"/>
              </a:rPr>
              <a:t>dataset</a:t>
            </a:r>
            <a:r>
              <a:rPr lang="ko-KR" altLang="en-US">
                <a:solidFill>
                  <a:srgbClr val="FFFFFF"/>
                </a:solidFill>
                <a:ea typeface="굴림" panose="020B0600000101010101" pitchFamily="50" charset="-127"/>
              </a:rPr>
              <a:t> 폴더 내</a:t>
            </a: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  <a:p>
            <a:pPr algn="ctr" eaLnBrk="1" hangingPunct="1"/>
            <a:r>
              <a:rPr lang="en-US" altLang="ko-KR">
                <a:solidFill>
                  <a:srgbClr val="FFFFFF"/>
                </a:solidFill>
                <a:ea typeface="굴림" panose="020B0600000101010101" pitchFamily="50" charset="-127"/>
              </a:rPr>
              <a:t>kopo_product_volume.csv</a:t>
            </a:r>
          </a:p>
          <a:p>
            <a:pPr algn="ctr" eaLnBrk="1" hangingPunct="1"/>
            <a:r>
              <a:rPr lang="en-US" altLang="ko-KR">
                <a:solidFill>
                  <a:srgbClr val="FFFFFF"/>
                </a:solidFill>
                <a:ea typeface="굴림" panose="020B0600000101010101" pitchFamily="50" charset="-127"/>
              </a:rPr>
              <a:t>customerdata.csv </a:t>
            </a:r>
            <a:r>
              <a:rPr lang="ko-KR" altLang="en-US">
                <a:solidFill>
                  <a:srgbClr val="FFFFFF"/>
                </a:solidFill>
                <a:ea typeface="굴림" panose="020B0600000101010101" pitchFamily="50" charset="-127"/>
              </a:rPr>
              <a:t>有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C0685B35-7981-4351-B727-A6EE5A85E715}"/>
              </a:ext>
            </a:extLst>
          </p:cNvPr>
          <p:cNvSpPr/>
          <p:nvPr/>
        </p:nvSpPr>
        <p:spPr>
          <a:xfrm>
            <a:off x="6731245" y="3694853"/>
            <a:ext cx="2160237" cy="587674"/>
          </a:xfrm>
          <a:prstGeom prst="wedgeRoundRectCallout">
            <a:avLst>
              <a:gd name="adj1" fmla="val -62841"/>
              <a:gd name="adj2" fmla="val -25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FFFF"/>
                </a:solidFill>
                <a:ea typeface="굴림" panose="020B0600000101010101" pitchFamily="50" charset="-127"/>
              </a:rPr>
              <a:t>codeset </a:t>
            </a:r>
            <a:r>
              <a:rPr lang="ko-KR" altLang="en-US">
                <a:solidFill>
                  <a:srgbClr val="FFFFFF"/>
                </a:solidFill>
                <a:ea typeface="굴림" panose="020B0600000101010101" pitchFamily="50" charset="-127"/>
              </a:rPr>
              <a:t>폴더 내</a:t>
            </a: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  <a:p>
            <a:pPr algn="ctr" eaLnBrk="1" hangingPunct="1"/>
            <a:r>
              <a:rPr lang="ko-KR" altLang="en-US">
                <a:solidFill>
                  <a:srgbClr val="FFFFFF"/>
                </a:solidFill>
                <a:ea typeface="굴림" panose="020B0600000101010101" pitchFamily="50" charset="-127"/>
              </a:rPr>
              <a:t>파이썬 코드 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55BE5-C3F9-4225-815F-BFD35D8FE1BB}"/>
              </a:ext>
            </a:extLst>
          </p:cNvPr>
          <p:cNvSpPr/>
          <p:nvPr/>
        </p:nvSpPr>
        <p:spPr>
          <a:xfrm>
            <a:off x="6731245" y="4369780"/>
            <a:ext cx="2159167" cy="587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import</a:t>
            </a:r>
            <a:r>
              <a:rPr lang="ko-KR" altLang="en-US">
                <a:ea typeface="굴림" panose="020B0600000101010101" pitchFamily="50" charset="-127"/>
              </a:rPr>
              <a:t> </a:t>
            </a:r>
            <a:r>
              <a:rPr lang="en-US" altLang="ko-KR">
                <a:ea typeface="굴림" panose="020B0600000101010101" pitchFamily="50" charset="-127"/>
              </a:rPr>
              <a:t>pandas</a:t>
            </a:r>
            <a:r>
              <a:rPr lang="ko-KR" altLang="en-US">
                <a:ea typeface="굴림" panose="020B0600000101010101" pitchFamily="50" charset="-127"/>
              </a:rPr>
              <a:t> </a:t>
            </a:r>
            <a:r>
              <a:rPr lang="en-US" altLang="ko-KR">
                <a:ea typeface="굴림" panose="020B0600000101010101" pitchFamily="50" charset="-127"/>
              </a:rPr>
              <a:t>as</a:t>
            </a:r>
            <a:r>
              <a:rPr lang="ko-KR" altLang="en-US">
                <a:ea typeface="굴림" panose="020B0600000101010101" pitchFamily="50" charset="-127"/>
              </a:rPr>
              <a:t> </a:t>
            </a:r>
            <a:r>
              <a:rPr lang="en-US" altLang="ko-KR">
                <a:ea typeface="굴림" panose="020B0600000101010101" pitchFamily="50" charset="-127"/>
              </a:rPr>
              <a:t>pd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customerdata = ????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979325-1433-45EB-A7ED-79D15610D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964" y="1281644"/>
            <a:ext cx="3733339" cy="12518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93488E-9E16-4DBF-ADA6-14903B0E1103}"/>
              </a:ext>
            </a:extLst>
          </p:cNvPr>
          <p:cNvSpPr txBox="1"/>
          <p:nvPr/>
        </p:nvSpPr>
        <p:spPr>
          <a:xfrm>
            <a:off x="539552" y="1803126"/>
            <a:ext cx="115929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상대경로 접근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49F133-FFBE-44B9-AFDA-A421FEB78332}"/>
              </a:ext>
            </a:extLst>
          </p:cNvPr>
          <p:cNvSpPr txBox="1"/>
          <p:nvPr/>
        </p:nvSpPr>
        <p:spPr>
          <a:xfrm>
            <a:off x="683901" y="2198819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./  → </a:t>
            </a:r>
            <a:r>
              <a:rPr lang="ko-KR" altLang="en-US" b="0"/>
              <a:t>현재 위치내 파일 접근</a:t>
            </a:r>
            <a:endParaRPr lang="en-US" altLang="ko-KR" b="0"/>
          </a:p>
          <a:p>
            <a:r>
              <a:rPr lang="en-US" altLang="ko-KR" b="0"/>
              <a:t>../ → </a:t>
            </a:r>
            <a:r>
              <a:rPr lang="ko-KR" altLang="en-US" b="0"/>
              <a:t>상위 폴더 위치 내 파일 접근</a:t>
            </a:r>
            <a:endParaRPr lang="ko-KR" altLang="en-US" b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2911AF-056C-46BC-891B-F546E6D51BE6}"/>
              </a:ext>
            </a:extLst>
          </p:cNvPr>
          <p:cNvSpPr txBox="1"/>
          <p:nvPr/>
        </p:nvSpPr>
        <p:spPr>
          <a:xfrm>
            <a:off x="543645" y="2922695"/>
            <a:ext cx="115929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절대경로 접근</a:t>
            </a:r>
            <a:endParaRPr lang="ko-KR" altLang="en-US" b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B14592-DB64-459C-8ADC-6D6859E45EE3}"/>
              </a:ext>
            </a:extLst>
          </p:cNvPr>
          <p:cNvSpPr txBox="1"/>
          <p:nvPr/>
        </p:nvSpPr>
        <p:spPr>
          <a:xfrm>
            <a:off x="687994" y="3318388"/>
            <a:ext cx="2848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D:/Python_workspace/dataset/codeset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8672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이관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00192" y="-166936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누르고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tab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키 누르면 함수자동완성 지원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FDCE18-5FCB-432C-92F3-22988B6A09E2}"/>
              </a:ext>
            </a:extLst>
          </p:cNvPr>
          <p:cNvSpPr/>
          <p:nvPr/>
        </p:nvSpPr>
        <p:spPr bwMode="auto">
          <a:xfrm>
            <a:off x="3411205" y="1968432"/>
            <a:ext cx="2232248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분석서버</a:t>
            </a:r>
            <a:endParaRPr kumimoji="1" lang="ko-KR" altLang="en-US" sz="2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E7872F-1CB1-42F3-BC65-519E6DE6AB34}"/>
              </a:ext>
            </a:extLst>
          </p:cNvPr>
          <p:cNvGrpSpPr/>
          <p:nvPr/>
        </p:nvGrpSpPr>
        <p:grpSpPr>
          <a:xfrm>
            <a:off x="456469" y="1563065"/>
            <a:ext cx="1955291" cy="1170619"/>
            <a:chOff x="456469" y="1563065"/>
            <a:chExt cx="1955291" cy="11706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203522-294E-4A43-82F9-94623A67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1F14E5-C106-45E7-A121-02E13E6108F3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본사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1E11B1-C0D6-4871-98E8-7E59F408F765}"/>
              </a:ext>
            </a:extLst>
          </p:cNvPr>
          <p:cNvGrpSpPr/>
          <p:nvPr/>
        </p:nvGrpSpPr>
        <p:grpSpPr>
          <a:xfrm>
            <a:off x="456468" y="3363838"/>
            <a:ext cx="1955291" cy="1170619"/>
            <a:chOff x="456469" y="1563065"/>
            <a:chExt cx="1955291" cy="11706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401FC0-59A3-4400-942D-3665BA57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18CF6E-0075-4C24-977F-648ECC411B1F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북미법인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2024306-5D29-47D5-9B76-B34626AC4F86}"/>
              </a:ext>
            </a:extLst>
          </p:cNvPr>
          <p:cNvGrpSpPr/>
          <p:nvPr/>
        </p:nvGrpSpPr>
        <p:grpSpPr>
          <a:xfrm>
            <a:off x="6588224" y="1491630"/>
            <a:ext cx="1955291" cy="1170619"/>
            <a:chOff x="456469" y="1563065"/>
            <a:chExt cx="1955291" cy="117061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EB18C5D-1FEE-429A-807F-F2B08651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7A3FBF-3107-4542-A349-C57C7FE43D8C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영국법인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27812A-7DB7-4302-B150-3113AE30B82B}"/>
              </a:ext>
            </a:extLst>
          </p:cNvPr>
          <p:cNvGrpSpPr/>
          <p:nvPr/>
        </p:nvGrpSpPr>
        <p:grpSpPr>
          <a:xfrm>
            <a:off x="6588224" y="3363838"/>
            <a:ext cx="1955291" cy="1170619"/>
            <a:chOff x="456469" y="1563065"/>
            <a:chExt cx="1955291" cy="117061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DABEA2A-C7A7-45E6-8BB7-A7203692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BE83D8-CB06-4DA8-AA58-7D92BC8B1000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서남아법인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C8C2A7CD-050E-4533-ABF4-FD42F14E2E99}"/>
              </a:ext>
            </a:extLst>
          </p:cNvPr>
          <p:cNvSpPr/>
          <p:nvPr/>
        </p:nvSpPr>
        <p:spPr bwMode="auto">
          <a:xfrm>
            <a:off x="2614908" y="1987643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4E4B3181-E682-4921-887A-38E25309E994}"/>
              </a:ext>
            </a:extLst>
          </p:cNvPr>
          <p:cNvSpPr/>
          <p:nvPr/>
        </p:nvSpPr>
        <p:spPr bwMode="auto">
          <a:xfrm>
            <a:off x="2614908" y="4130070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06E9CFBE-F109-4FF8-8E8E-1B1B25E6E939}"/>
              </a:ext>
            </a:extLst>
          </p:cNvPr>
          <p:cNvSpPr/>
          <p:nvPr/>
        </p:nvSpPr>
        <p:spPr bwMode="auto">
          <a:xfrm>
            <a:off x="5719670" y="1982829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9" name="화살표: 왼쪽/오른쪽 48">
            <a:extLst>
              <a:ext uri="{FF2B5EF4-FFF2-40B4-BE49-F238E27FC236}">
                <a16:creationId xmlns:a16="http://schemas.microsoft.com/office/drawing/2014/main" id="{FF5A7C5B-1F7A-4319-9C52-1FF3B41FFA08}"/>
              </a:ext>
            </a:extLst>
          </p:cNvPr>
          <p:cNvSpPr/>
          <p:nvPr/>
        </p:nvSpPr>
        <p:spPr bwMode="auto">
          <a:xfrm>
            <a:off x="5605726" y="4130196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6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목록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00192" y="-166936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누르고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tab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키 누르면 함수자동완성 지원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82B3D95-F105-443A-8F2B-130CD4466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3611"/>
              </p:ext>
            </p:extLst>
          </p:nvPr>
        </p:nvGraphicFramePr>
        <p:xfrm>
          <a:off x="472114" y="1825466"/>
          <a:ext cx="8204341" cy="1231721"/>
        </p:xfrm>
        <a:graphic>
          <a:graphicData uri="http://schemas.openxmlformats.org/drawingml/2006/table">
            <a:tbl>
              <a:tblPr/>
              <a:tblGrid>
                <a:gridCol w="779265">
                  <a:extLst>
                    <a:ext uri="{9D8B030D-6E8A-4147-A177-3AD203B41FA5}">
                      <a16:colId xmlns:a16="http://schemas.microsoft.com/office/drawing/2014/main" val="3867609738"/>
                    </a:ext>
                  </a:extLst>
                </a:gridCol>
                <a:gridCol w="1220359">
                  <a:extLst>
                    <a:ext uri="{9D8B030D-6E8A-4147-A177-3AD203B41FA5}">
                      <a16:colId xmlns:a16="http://schemas.microsoft.com/office/drawing/2014/main" val="2443503390"/>
                    </a:ext>
                  </a:extLst>
                </a:gridCol>
                <a:gridCol w="1176250">
                  <a:extLst>
                    <a:ext uri="{9D8B030D-6E8A-4147-A177-3AD203B41FA5}">
                      <a16:colId xmlns:a16="http://schemas.microsoft.com/office/drawing/2014/main" val="3867056045"/>
                    </a:ext>
                  </a:extLst>
                </a:gridCol>
                <a:gridCol w="1323281">
                  <a:extLst>
                    <a:ext uri="{9D8B030D-6E8A-4147-A177-3AD203B41FA5}">
                      <a16:colId xmlns:a16="http://schemas.microsoft.com/office/drawing/2014/main" val="2007833919"/>
                    </a:ext>
                  </a:extLst>
                </a:gridCol>
                <a:gridCol w="823375">
                  <a:extLst>
                    <a:ext uri="{9D8B030D-6E8A-4147-A177-3AD203B41FA5}">
                      <a16:colId xmlns:a16="http://schemas.microsoft.com/office/drawing/2014/main" val="842862378"/>
                    </a:ext>
                  </a:extLst>
                </a:gridCol>
                <a:gridCol w="1249765">
                  <a:extLst>
                    <a:ext uri="{9D8B030D-6E8A-4147-A177-3AD203B41FA5}">
                      <a16:colId xmlns:a16="http://schemas.microsoft.com/office/drawing/2014/main" val="4014975876"/>
                    </a:ext>
                  </a:extLst>
                </a:gridCol>
                <a:gridCol w="852781">
                  <a:extLst>
                    <a:ext uri="{9D8B030D-6E8A-4147-A177-3AD203B41FA5}">
                      <a16:colId xmlns:a16="http://schemas.microsoft.com/office/drawing/2014/main" val="2776194651"/>
                    </a:ext>
                  </a:extLst>
                </a:gridCol>
                <a:gridCol w="779265">
                  <a:extLst>
                    <a:ext uri="{9D8B030D-6E8A-4147-A177-3AD203B41FA5}">
                      <a16:colId xmlns:a16="http://schemas.microsoft.com/office/drawing/2014/main" val="3034466515"/>
                    </a:ext>
                  </a:extLst>
                </a:gridCol>
              </a:tblGrid>
              <a:tr h="3777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서버종류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서버주소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포트번호</a:t>
                      </a:r>
                      <a:endParaRPr lang="en-US" altLang="ko-KR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데이터베이스명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78928"/>
                  </a:ext>
                </a:extLst>
              </a:tr>
              <a:tr h="3777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HK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mariadb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13.209.112.251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kopo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kopo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kopo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832920"/>
                  </a:ext>
                </a:extLst>
              </a:tr>
              <a:tr h="4762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HK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postgresql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13.209.112.251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postgres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634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5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953BF1-8D5B-485D-A334-6E77B35A3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60" y="1295332"/>
            <a:ext cx="4562080" cy="3592394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718C9200-BBE8-489B-BD1A-9CBFB3CD7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D8162D60-64AE-4784-9F57-2C386E767E4D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68E61EB7-367C-4955-BAB8-DFE638DB4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0D740C-E8EB-4AB0-AE47-D0E5265B870E}"/>
                </a:ext>
              </a:extLst>
            </p:cNvPr>
            <p:cNvSpPr/>
            <p:nvPr/>
          </p:nvSpPr>
          <p:spPr>
            <a:xfrm>
              <a:off x="911746" y="2055249"/>
              <a:ext cx="24680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다운로드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27402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59250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PANDAS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패키지 불러오기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pymysql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create_engine('mysql+pymysql://kopo:kopo@13.209.112.251:3306/kopo')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resultname='mysqlresult'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engine, if_exists='replace')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28156" y="830314"/>
            <a:ext cx="2491788" cy="13849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python2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mysql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-python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sqlalchemy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python3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pymysql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install sqlalchemy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69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MySQL DB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 접속하여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저장된 데이터를 조회한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컬럼의 이름을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REGIONID → SALESID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변경 후 자신의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DATASET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폴더 내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CSV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파일로 저장하세요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7669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9222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(Postgres)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import</a:t>
            </a:r>
            <a:r>
              <a:rPr lang="ko-KR" altLang="en-US"/>
              <a:t> </a:t>
            </a:r>
            <a:r>
              <a:rPr lang="en-US" altLang="ko-KR"/>
              <a:t>pymysql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psycopg2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engine_mysql = create_engine('postgresql://postgres:</a:t>
            </a:r>
            <a:r>
              <a:rPr lang="en-US" altLang="ko-KR"/>
              <a:t>postgres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@13.209.112.251:5432/postgres’)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selloutData.head()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컬럼해더 재정의</a:t>
            </a:r>
          </a:p>
          <a:p>
            <a:pPr lvl="0">
              <a:defRPr/>
            </a:pPr>
            <a:r>
              <a:rPr lang="en-US" altLang="ko-KR"/>
              <a:t>selloutData.columns = [‘regionid’,’pg’,’yearweek’,’volume']</a:t>
            </a:r>
          </a:p>
          <a:p>
            <a:pPr lvl="0">
              <a:defRPr/>
            </a:pPr>
            <a:endParaRPr lang="en-US" altLang="ko-KR">
              <a:solidFill>
                <a:srgbClr val="00B05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 저장</a:t>
            </a:r>
          </a:p>
          <a:p>
            <a:pPr lvl="0">
              <a:defRPr/>
            </a:pPr>
            <a:r>
              <a:rPr lang="en-US" altLang="ko-KR"/>
              <a:t>resultname=‘pgresult'</a:t>
            </a:r>
          </a:p>
          <a:p>
            <a:pPr lvl="0">
              <a:defRPr/>
            </a:pPr>
            <a:r>
              <a:rPr lang="en-US" altLang="ko-KR"/>
              <a:t>selloutData.to_sql(resultname, engine, if_exists='replace')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16216" y="1275606"/>
            <a:ext cx="2491788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pip install psycopg2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39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mysql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kopo_product_volume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불러온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regionid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컬럼명을 </a:t>
            </a: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salesid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로 변경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postgres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 저장하세요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20642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66602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(Oracle)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create_engine('oracle+cx_oracle://kopo:kopo@127.0.0.1:1521/xe')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VIEW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print(selloutData.head())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resultname='oracleresult'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engine, if_exists='replace', index=False)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16216" y="1275606"/>
            <a:ext cx="2491788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cx_Oracle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Oracle client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 필요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Toad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설치후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tnsname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설정 후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재시작 필요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9F0EB-F9DB-453D-B9AA-FECC3397E2D2}"/>
              </a:ext>
            </a:extLst>
          </p:cNvPr>
          <p:cNvSpPr txBox="1"/>
          <p:nvPr/>
        </p:nvSpPr>
        <p:spPr>
          <a:xfrm>
            <a:off x="5911660" y="4337602"/>
            <a:ext cx="3096344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0">
                <a:solidFill>
                  <a:schemeClr val="bg1"/>
                </a:solidFill>
              </a:rPr>
              <a:t>서버 설치 후 재부팅 후 </a:t>
            </a:r>
            <a:endParaRPr lang="en-US" altLang="ko-KR" b="0">
              <a:solidFill>
                <a:schemeClr val="bg1"/>
              </a:solidFill>
            </a:endParaRPr>
          </a:p>
          <a:p>
            <a:pPr algn="ctr"/>
            <a:r>
              <a:rPr lang="ko-KR" altLang="en-US" b="0">
                <a:solidFill>
                  <a:schemeClr val="bg1"/>
                </a:solidFill>
              </a:rPr>
              <a:t>테스트 해보기 </a:t>
            </a:r>
            <a:r>
              <a:rPr lang="en-US" altLang="ko-KR" b="0">
                <a:solidFill>
                  <a:schemeClr val="bg1"/>
                </a:solidFill>
              </a:rPr>
              <a:t>(</a:t>
            </a:r>
            <a:r>
              <a:rPr lang="ko-KR" altLang="en-US" b="0">
                <a:solidFill>
                  <a:schemeClr val="bg1"/>
                </a:solidFill>
              </a:rPr>
              <a:t>과제</a:t>
            </a:r>
            <a:r>
              <a:rPr lang="en-US" altLang="ko-KR" b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76551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Oracle) /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저장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Tip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320564"/>
            <a:ext cx="84360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create_engine('oracle+cx_oracle://kopo:kopo@127.0.0.1:1521/xe')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Oracle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 속도 향상방법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types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resultname='oracleresult'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to_varchar = {c:types.VARCHAR(selloutData[c].str.len().max()) \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for c in selloutData.columns[selloutData.dtypes == 'object'].tolist()}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engine, if_exists='replace', index=False,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           dtype=to_varchar)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72200" y="1275606"/>
            <a:ext cx="2635804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오라클은 저장시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selloutData.dtypes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 확인하면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object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속성이 추후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clob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형태로 저장된다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따라서 문자열형태로 변환을 한후 저장시 더 빠른 속도를 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낼 수 있다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92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mysql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kopo_product_volume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불러온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REGIONID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컬럼명을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SALESID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로 변경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oracle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 저장하세요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78495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16132" y="1798525"/>
            <a:ext cx="5327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이후에는 </a:t>
            </a:r>
            <a:r>
              <a:rPr lang="ko-KR" altLang="en-US" sz="2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불러온 데이터를 정제</a:t>
            </a:r>
            <a:r>
              <a:rPr lang="en-US" altLang="ko-KR" sz="2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 하는</a:t>
            </a:r>
            <a:endParaRPr kumimoji="1" lang="en-US" altLang="ko-KR" sz="240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실습을 진행 하겠습니다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18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2F0722-E732-4208-B481-D87B729E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06236"/>
            <a:ext cx="4411960" cy="3365533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9357F3E6-6D90-40BC-A59E-4976EBE1F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7" name="그룹 9">
            <a:extLst>
              <a:ext uri="{FF2B5EF4-FFF2-40B4-BE49-F238E27FC236}">
                <a16:creationId xmlns:a16="http://schemas.microsoft.com/office/drawing/2014/main" id="{45ABEFEB-06C5-4982-B56D-877E2E0CFEBF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8" name="Picture 26" descr="그림2">
              <a:extLst>
                <a:ext uri="{FF2B5EF4-FFF2-40B4-BE49-F238E27FC236}">
                  <a16:creationId xmlns:a16="http://schemas.microsoft.com/office/drawing/2014/main" id="{1E308678-73D4-4210-86E7-306A90578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F6EE93-989A-4E81-BEC0-AB0BFDB1CBF0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771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58B4E1-9C82-4EF8-9BA2-7F2FB3CE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10156"/>
            <a:ext cx="4104565" cy="3131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83CD6202-60E3-4957-A24B-5F4A6E5E3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804DB122-DFAC-4626-9E0C-E220406FE2A2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3C4FF894-2A9C-4C0E-A626-062D85565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78571F-6762-4171-8613-66B27F7948D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69994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297AD-ED29-4362-B486-6551DCF4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16" y="1347614"/>
            <a:ext cx="4483968" cy="3420463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71A72451-C0EF-451E-BB0E-6CC400E13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666502E2-3808-45D1-A4D0-26BCA3776A6D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BD34D6A9-002A-48BE-B31D-65F59AEF9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F22B27-4A7A-41A7-94CA-F623740CC7BA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26024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330C13-4B79-411E-82D2-7EF74A59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82" y="1491630"/>
            <a:ext cx="3994435" cy="3047037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3EFCBD9C-4477-4ACC-B607-2F217CFD6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5F524E70-7FF9-459B-9E9B-5C77E08878B2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FA3FB41E-A0BF-4A2E-BE1D-82F731A37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60A88E-F243-41A2-803A-5502B4479D4E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76256" y="2067694"/>
            <a:ext cx="20162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기억하기 쉽도록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“oracle”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51341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73483</TotalTime>
  <Words>2226</Words>
  <Application>Microsoft Office PowerPoint</Application>
  <PresentationFormat>화면 슬라이드 쇼(16:9)</PresentationFormat>
  <Paragraphs>512</Paragraphs>
  <Slides>57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HY견고딕</vt:lpstr>
      <vt:lpstr>돋움</vt:lpstr>
      <vt:lpstr>나눔바른고딕</vt:lpstr>
      <vt:lpstr>HY헤드라인M</vt:lpstr>
      <vt:lpstr>맑은 고딕</vt:lpstr>
      <vt:lpstr>굴림</vt:lpstr>
      <vt:lpstr>Arial</vt:lpstr>
      <vt:lpstr>Times New Roman</vt:lpstr>
      <vt:lpstr>Wingdings</vt:lpstr>
      <vt:lpstr>나눔스퀘어라운드 Bold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 클라이언트 프로그램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9773</cp:revision>
  <dcterms:created xsi:type="dcterms:W3CDTF">2008-04-23T04:36:31Z</dcterms:created>
  <dcterms:modified xsi:type="dcterms:W3CDTF">2019-03-27T07:37:41Z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